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58" r:id="rId3"/>
    <p:sldId id="266" r:id="rId4"/>
    <p:sldId id="281" r:id="rId5"/>
    <p:sldId id="283" r:id="rId6"/>
    <p:sldId id="282" r:id="rId7"/>
    <p:sldId id="261" r:id="rId8"/>
    <p:sldId id="277" r:id="rId9"/>
    <p:sldId id="286" r:id="rId10"/>
    <p:sldId id="263" r:id="rId11"/>
    <p:sldId id="276" r:id="rId12"/>
    <p:sldId id="289" r:id="rId13"/>
    <p:sldId id="260" r:id="rId14"/>
    <p:sldId id="288" r:id="rId15"/>
    <p:sldId id="280" r:id="rId16"/>
    <p:sldId id="278" r:id="rId17"/>
    <p:sldId id="29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58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8453" autoAdjust="0"/>
  </p:normalViewPr>
  <p:slideViewPr>
    <p:cSldViewPr snapToGrid="0">
      <p:cViewPr varScale="1">
        <p:scale>
          <a:sx n="57" d="100"/>
          <a:sy n="57" d="100"/>
        </p:scale>
        <p:origin x="12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Georgia" panose="02040502050405020303"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Georgia" panose="02040502050405020303" pitchFamily="18" charset="0"/>
              </a:defRPr>
            </a:lvl1pPr>
          </a:lstStyle>
          <a:p>
            <a:fld id="{A8C2597E-B5FA-4852-A669-4A2C8F1F557F}" type="datetimeFigureOut">
              <a:rPr lang="en-US" smtClean="0"/>
              <a:pPr/>
              <a:t>8/12/2018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Georgia" panose="02040502050405020303"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Georgia" panose="02040502050405020303" pitchFamily="18" charset="0"/>
              </a:defRPr>
            </a:lvl1pPr>
          </a:lstStyle>
          <a:p>
            <a:fld id="{506369B6-E846-46AE-BB1D-7BD4B27FE210}" type="slidenum">
              <a:rPr lang="en-US" smtClean="0"/>
              <a:pPr/>
              <a:t>‹#›</a:t>
            </a:fld>
            <a:endParaRPr lang="en-US" dirty="0"/>
          </a:p>
        </p:txBody>
      </p:sp>
    </p:spTree>
    <p:extLst>
      <p:ext uri="{BB962C8B-B14F-4D97-AF65-F5344CB8AC3E}">
        <p14:creationId xmlns:p14="http://schemas.microsoft.com/office/powerpoint/2010/main" val="2016609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eorgia" panose="02040502050405020303" pitchFamily="18" charset="0"/>
        <a:ea typeface="+mn-ea"/>
        <a:cs typeface="+mn-cs"/>
      </a:defRPr>
    </a:lvl1pPr>
    <a:lvl2pPr marL="457200" algn="l" defTabSz="914400" rtl="0" eaLnBrk="1" latinLnBrk="0" hangingPunct="1">
      <a:defRPr sz="1200" kern="1200">
        <a:solidFill>
          <a:schemeClr val="tx1"/>
        </a:solidFill>
        <a:latin typeface="Georgia" panose="02040502050405020303" pitchFamily="18" charset="0"/>
        <a:ea typeface="+mn-ea"/>
        <a:cs typeface="+mn-cs"/>
      </a:defRPr>
    </a:lvl2pPr>
    <a:lvl3pPr marL="914400" algn="l" defTabSz="914400" rtl="0" eaLnBrk="1" latinLnBrk="0" hangingPunct="1">
      <a:defRPr sz="1200" kern="1200">
        <a:solidFill>
          <a:schemeClr val="tx1"/>
        </a:solidFill>
        <a:latin typeface="Georgia" panose="02040502050405020303" pitchFamily="18" charset="0"/>
        <a:ea typeface="+mn-ea"/>
        <a:cs typeface="+mn-cs"/>
      </a:defRPr>
    </a:lvl3pPr>
    <a:lvl4pPr marL="1371600" algn="l" defTabSz="914400" rtl="0" eaLnBrk="1" latinLnBrk="0" hangingPunct="1">
      <a:defRPr sz="1200" kern="1200">
        <a:solidFill>
          <a:schemeClr val="tx1"/>
        </a:solidFill>
        <a:latin typeface="Georgia" panose="02040502050405020303" pitchFamily="18" charset="0"/>
        <a:ea typeface="+mn-ea"/>
        <a:cs typeface="+mn-cs"/>
      </a:defRPr>
    </a:lvl4pPr>
    <a:lvl5pPr marL="1828800" algn="l" defTabSz="914400" rtl="0" eaLnBrk="1" latinLnBrk="0" hangingPunct="1">
      <a:defRPr sz="1200" kern="1200">
        <a:solidFill>
          <a:schemeClr val="tx1"/>
        </a:solidFill>
        <a:latin typeface="Georgia" panose="020405020504050203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All pictures from the Hear, Here website unless otherwise noted. </a:t>
            </a:r>
          </a:p>
          <a:p>
            <a:pPr marL="0" lvl="0" indent="0">
              <a:spcBef>
                <a:spcPts val="0"/>
              </a:spcBef>
              <a:spcAft>
                <a:spcPts val="0"/>
              </a:spcAft>
              <a:buNone/>
            </a:pPr>
            <a:endParaRPr lang="en-US" dirty="0"/>
          </a:p>
          <a:p>
            <a:pPr marL="0" lvl="0" indent="0">
              <a:spcBef>
                <a:spcPts val="0"/>
              </a:spcBef>
              <a:spcAft>
                <a:spcPts val="0"/>
              </a:spcAft>
              <a:buNone/>
            </a:pPr>
            <a:r>
              <a:rPr lang="en-US" dirty="0"/>
              <a:t>Ho Chunk is hyphenated when it is used as an adjective, but is not hyphenated when it is used as a noun. For example, “the community of Ho Chunk in La Crosse” is not hyphenated as Ho Chunk is the subject, but “the Ho-Chunk community in La Crosse” is hyphenated. </a:t>
            </a:r>
          </a:p>
        </p:txBody>
      </p:sp>
      <p:sp>
        <p:nvSpPr>
          <p:cNvPr id="106" name="Shape 10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1740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106" name="Shape 10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2043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three </a:t>
            </a:r>
            <a:r>
              <a:rPr lang="en-US" i="1" dirty="0"/>
              <a:t>Hear, Here </a:t>
            </a:r>
            <a:r>
              <a:rPr lang="en-US" dirty="0"/>
              <a:t>stories address the representation of Native Americans in La Crosse. Native Americans are often portrayed as monolithic cultures that existed in the past, but not into present day. This type of representation negates the rich cultural and linguistic diversity between Native American groups, and ignores the vibrant Native American cultures still alive today. Students should think about how each of the monuments that will be described in the </a:t>
            </a:r>
            <a:r>
              <a:rPr lang="en-US" i="1" dirty="0"/>
              <a:t>Hear, Here </a:t>
            </a:r>
            <a:r>
              <a:rPr lang="en-US" dirty="0"/>
              <a:t>stories represent or do not represent the Ho Chunk in our area accurately and respectfully. </a:t>
            </a:r>
          </a:p>
          <a:p>
            <a:endParaRPr lang="en-US" dirty="0"/>
          </a:p>
          <a:p>
            <a:r>
              <a:rPr lang="en-US" dirty="0"/>
              <a:t>Elmer Peterson’s story describes how he made the Lacrosse Player’s statue to depict the game European settlers saw Native Americans playing in the area. Tracy Littlejohn’s story discusses the mural on the side of the Pump House, and why she felt that it represented La Crosse and its diversity well. Dan Green’s story discusses the Hiawatha Statue (also known as the Big Indian and the Colossus of Kitsch) and how it misrepresents Native Americans. Students should keep in mind how other cultures are represented in todays society, and how Native Americans are portrayed through art and monuments such as those in La Crosse, in preparation for a discussion after the three stories. </a:t>
            </a:r>
          </a:p>
          <a:p>
            <a:endParaRPr lang="en-US" dirty="0"/>
          </a:p>
          <a:p>
            <a:r>
              <a:rPr lang="en-US" dirty="0"/>
              <a:t>Picture of mural from: http://www.explorelacrosse.com/project_category/public-art/</a:t>
            </a:r>
          </a:p>
        </p:txBody>
      </p:sp>
      <p:sp>
        <p:nvSpPr>
          <p:cNvPr id="4" name="Slide Number Placeholder 3"/>
          <p:cNvSpPr>
            <a:spLocks noGrp="1"/>
          </p:cNvSpPr>
          <p:nvPr>
            <p:ph type="sldNum" sz="quarter" idx="10"/>
          </p:nvPr>
        </p:nvSpPr>
        <p:spPr/>
        <p:txBody>
          <a:bodyPr/>
          <a:lstStyle/>
          <a:p>
            <a:fld id="{506369B6-E846-46AE-BB1D-7BD4B27FE210}" type="slidenum">
              <a:rPr lang="en-US" smtClean="0"/>
              <a:t>12</a:t>
            </a:fld>
            <a:endParaRPr lang="en-US"/>
          </a:p>
        </p:txBody>
      </p:sp>
    </p:spTree>
    <p:extLst>
      <p:ext uri="{BB962C8B-B14F-4D97-AF65-F5344CB8AC3E}">
        <p14:creationId xmlns:p14="http://schemas.microsoft.com/office/powerpoint/2010/main" val="3748102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 story/transcript at: http://www.hearherelacrosse.org/story/peterson_elmer/</a:t>
            </a:r>
          </a:p>
        </p:txBody>
      </p:sp>
      <p:sp>
        <p:nvSpPr>
          <p:cNvPr id="4" name="Slide Number Placeholder 3"/>
          <p:cNvSpPr>
            <a:spLocks noGrp="1"/>
          </p:cNvSpPr>
          <p:nvPr>
            <p:ph type="sldNum" sz="quarter" idx="10"/>
          </p:nvPr>
        </p:nvSpPr>
        <p:spPr/>
        <p:txBody>
          <a:bodyPr/>
          <a:lstStyle/>
          <a:p>
            <a:fld id="{506369B6-E846-46AE-BB1D-7BD4B27FE210}" type="slidenum">
              <a:rPr lang="en-US" smtClean="0"/>
              <a:t>13</a:t>
            </a:fld>
            <a:endParaRPr lang="en-US"/>
          </a:p>
        </p:txBody>
      </p:sp>
    </p:spTree>
    <p:extLst>
      <p:ext uri="{BB962C8B-B14F-4D97-AF65-F5344CB8AC3E}">
        <p14:creationId xmlns:p14="http://schemas.microsoft.com/office/powerpoint/2010/main" val="1960098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 story at:   http://www.hearherelacrosse.org/story/littlejohn_tracy_1/</a:t>
            </a:r>
          </a:p>
          <a:p>
            <a:endParaRPr lang="en-US" dirty="0"/>
          </a:p>
        </p:txBody>
      </p:sp>
      <p:sp>
        <p:nvSpPr>
          <p:cNvPr id="4" name="Slide Number Placeholder 3"/>
          <p:cNvSpPr>
            <a:spLocks noGrp="1"/>
          </p:cNvSpPr>
          <p:nvPr>
            <p:ph type="sldNum" sz="quarter" idx="10"/>
          </p:nvPr>
        </p:nvSpPr>
        <p:spPr/>
        <p:txBody>
          <a:bodyPr/>
          <a:lstStyle/>
          <a:p>
            <a:fld id="{506369B6-E846-46AE-BB1D-7BD4B27FE210}" type="slidenum">
              <a:rPr lang="en-US" smtClean="0"/>
              <a:t>14</a:t>
            </a:fld>
            <a:endParaRPr lang="en-US"/>
          </a:p>
        </p:txBody>
      </p:sp>
    </p:spTree>
    <p:extLst>
      <p:ext uri="{BB962C8B-B14F-4D97-AF65-F5344CB8AC3E}">
        <p14:creationId xmlns:p14="http://schemas.microsoft.com/office/powerpoint/2010/main" val="2738960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Hiawatha Statue picture and background information on the statue can be found at: https://lacrossetribune.com/news/local/hometown-icon-hiawatha-statue/article_a0620862-2693-55ab-b50c-bef23fcd9ab7.html</a:t>
            </a:r>
          </a:p>
          <a:p>
            <a:endParaRPr lang="en-US" dirty="0"/>
          </a:p>
          <a:p>
            <a:r>
              <a:rPr lang="en-US" dirty="0"/>
              <a:t>To see Dan’s full story/transcript: http://www.hearherelacrosse.org/story/green_dan_1/</a:t>
            </a:r>
          </a:p>
        </p:txBody>
      </p:sp>
      <p:sp>
        <p:nvSpPr>
          <p:cNvPr id="4" name="Slide Number Placeholder 3"/>
          <p:cNvSpPr>
            <a:spLocks noGrp="1"/>
          </p:cNvSpPr>
          <p:nvPr>
            <p:ph type="sldNum" sz="quarter" idx="10"/>
          </p:nvPr>
        </p:nvSpPr>
        <p:spPr/>
        <p:txBody>
          <a:bodyPr/>
          <a:lstStyle/>
          <a:p>
            <a:fld id="{506369B6-E846-46AE-BB1D-7BD4B27FE210}" type="slidenum">
              <a:rPr lang="en-US" smtClean="0"/>
              <a:t>15</a:t>
            </a:fld>
            <a:endParaRPr lang="en-US"/>
          </a:p>
        </p:txBody>
      </p:sp>
    </p:spTree>
    <p:extLst>
      <p:ext uri="{BB962C8B-B14F-4D97-AF65-F5344CB8AC3E}">
        <p14:creationId xmlns:p14="http://schemas.microsoft.com/office/powerpoint/2010/main" val="151500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Other follow up questions as discussion progresses: Why is accurate, non-biased representation of Native Americans, and other minority groups, important? How would you feel if your culture was misrepresented? Why are Native American mascots problematic to Dan Green?</a:t>
            </a:r>
          </a:p>
        </p:txBody>
      </p:sp>
      <p:sp>
        <p:nvSpPr>
          <p:cNvPr id="106" name="Shape 10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6296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6369B6-E846-46AE-BB1D-7BD4B27FE210}" type="slidenum">
              <a:rPr lang="en-US" smtClean="0"/>
              <a:t>17</a:t>
            </a:fld>
            <a:endParaRPr lang="en-US"/>
          </a:p>
        </p:txBody>
      </p:sp>
    </p:spTree>
    <p:extLst>
      <p:ext uri="{BB962C8B-B14F-4D97-AF65-F5344CB8AC3E}">
        <p14:creationId xmlns:p14="http://schemas.microsoft.com/office/powerpoint/2010/main" val="666858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Ho-Chunk Nation once occupied around eight million acres of Southern Wisconsin and northern Illinois, and were known as the Winnebago as they originated around Green Bay and Lake Winnebago. However, in the 1500s, the Ho Chunk began losing land to invasions by other tribes, resulting in fragmentation and a decline in population. This trend continued into the 1700s when miners began encroaching on Ho-Chunk territory in search of lead, even after peace treaties were signed by the Ho-Chunk Nation and the US Federal Government to stop the invasion of their land.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early 1800s saw a series of land successions to the federal government, leading to eleven different removal campaigns that moved the Ho Chunk from their ancestral land to </a:t>
            </a:r>
            <a:r>
              <a:rPr lang="en-US" sz="1200" b="0" i="0" kern="1200" dirty="0">
                <a:solidFill>
                  <a:schemeClr val="tx1"/>
                </a:solidFill>
                <a:effectLst/>
                <a:ea typeface="+mn-ea"/>
                <a:cs typeface="+mn-cs"/>
              </a:rPr>
              <a:t>reservations in Iowa, Minnesota, South Dakota, and Nebraska. Despite these forced removals, some Ho Chunk refused to leave their homes, and the Ho Chunk of Wisconsin today are descendent of these people. </a:t>
            </a:r>
            <a:r>
              <a:rPr lang="en-US" dirty="0"/>
              <a:t>Many students will be familiar with the Trail of Tears, where 16,000 members of the Cherokee Nation were forcibly removed from their land in 1817, resulting the death of an estimated 4,000 people. However, they may not realize that forced removal of Native American populations happened in Wisconsin as well. The land that the Ho Chunk occupy today are tribal lands that they have once owned, but have had to repurchase after their forced removal. The Ho Chunk do not have a reservation in Wisconsin. </a:t>
            </a:r>
          </a:p>
        </p:txBody>
      </p:sp>
      <p:sp>
        <p:nvSpPr>
          <p:cNvPr id="4" name="Slide Number Placeholder 3"/>
          <p:cNvSpPr>
            <a:spLocks noGrp="1"/>
          </p:cNvSpPr>
          <p:nvPr>
            <p:ph type="sldNum" sz="quarter" idx="10"/>
          </p:nvPr>
        </p:nvSpPr>
        <p:spPr/>
        <p:txBody>
          <a:bodyPr/>
          <a:lstStyle/>
          <a:p>
            <a:fld id="{506369B6-E846-46AE-BB1D-7BD4B27FE210}" type="slidenum">
              <a:rPr lang="en-US" smtClean="0"/>
              <a:t>3</a:t>
            </a:fld>
            <a:endParaRPr lang="en-US"/>
          </a:p>
        </p:txBody>
      </p:sp>
    </p:spTree>
    <p:extLst>
      <p:ext uri="{BB962C8B-B14F-4D97-AF65-F5344CB8AC3E}">
        <p14:creationId xmlns:p14="http://schemas.microsoft.com/office/powerpoint/2010/main" val="524387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Visit theways.org/map for an interactive map of Ho-Chunk and other Native American lands in Wisconsin and surrounding states. If you click on “State Lines” and “Tribal Lands” students can see that La Crosse is located on Ho-Chunk land and that Ho-Chunk land extends farther northeast and into Illinois. An important point the text below the map makes is that all land in Wisconsin belonged to Native American tribes, and that the treaties that ceded the land from the Native Americans to the US government were one-sided. The US government took advantage of the Native American’s lack of English language knowledge and their ideas about communal land ownership that differed greatly from ideas about private land ownership. </a:t>
            </a:r>
            <a:endParaRPr dirty="0"/>
          </a:p>
        </p:txBody>
      </p:sp>
      <p:sp>
        <p:nvSpPr>
          <p:cNvPr id="106" name="Shape 10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5398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 Chunk means “People of the Big Voice,” because the Ho-Chunk language, or </a:t>
            </a:r>
            <a:r>
              <a:rPr lang="en-US" sz="1200" b="0" i="0" kern="1200" dirty="0" err="1">
                <a:solidFill>
                  <a:schemeClr val="tx1"/>
                </a:solidFill>
                <a:effectLst/>
                <a:ea typeface="+mn-ea"/>
                <a:cs typeface="+mn-cs"/>
              </a:rPr>
              <a:t>Hocąk</a:t>
            </a:r>
            <a:r>
              <a:rPr lang="en-US" sz="1200" b="0" i="0" kern="1200" dirty="0">
                <a:solidFill>
                  <a:schemeClr val="tx1"/>
                </a:solidFill>
                <a:effectLst/>
                <a:ea typeface="+mn-ea"/>
                <a:cs typeface="+mn-cs"/>
              </a:rPr>
              <a:t> language, is a parent language to over 15 others, all within the </a:t>
            </a:r>
            <a:r>
              <a:rPr lang="en-US" sz="1200" b="0" i="0" kern="1200" dirty="0" err="1">
                <a:solidFill>
                  <a:schemeClr val="tx1"/>
                </a:solidFill>
                <a:effectLst/>
                <a:ea typeface="+mn-ea"/>
                <a:cs typeface="+mn-cs"/>
              </a:rPr>
              <a:t>Siouian</a:t>
            </a:r>
            <a:r>
              <a:rPr lang="en-US" sz="1200" b="0" i="0" kern="1200" dirty="0">
                <a:solidFill>
                  <a:schemeClr val="tx1"/>
                </a:solidFill>
                <a:effectLst/>
                <a:ea typeface="+mn-ea"/>
                <a:cs typeface="+mn-cs"/>
              </a:rPr>
              <a:t> language family. Today, there are only around 200 fluent Ho Chunk speakers, but revitalization efforts have been ongoing, including at the La Crosse Youth and Learning Center, a center for Ho-Chunk youth near the La Crosse Public Library on Main St. </a:t>
            </a:r>
          </a:p>
          <a:p>
            <a:endParaRPr lang="en-US" dirty="0"/>
          </a:p>
          <a:p>
            <a:r>
              <a:rPr lang="en-US" sz="1200" b="0" i="0" kern="1200" dirty="0">
                <a:solidFill>
                  <a:schemeClr val="tx1"/>
                </a:solidFill>
                <a:effectLst/>
                <a:ea typeface="+mn-ea"/>
                <a:cs typeface="+mn-cs"/>
              </a:rPr>
              <a:t>The Ho-Chunk Nation is comprised of twelve clans. A clan is a group of people united by kinship or descent. The first group of clans is Those-Who-Are-Above, which includes the Thunder, Warrior, Eagle and Pigeon clans. The second group is Those-Who-Are-On-Earth, which includes the Bear, Buffalo, Deer, Wolf, Elk, Fish, Water Spirit, and Snake clans. Each clan has distinct responsibilities within Ho-Chunk society, ranging from judicial matters, health, and government. Kinship and clanship in are different to the Ho Chunk than to other cultures, as Tracey Littlejohn will point out in her </a:t>
            </a:r>
            <a:r>
              <a:rPr lang="en-US" sz="1200" b="0" i="1" kern="1200" dirty="0">
                <a:solidFill>
                  <a:schemeClr val="tx1"/>
                </a:solidFill>
                <a:effectLst/>
                <a:ea typeface="+mn-ea"/>
                <a:cs typeface="+mn-cs"/>
              </a:rPr>
              <a:t>Hear, Here </a:t>
            </a:r>
            <a:r>
              <a:rPr lang="en-US" sz="1200" b="0" i="0" kern="1200" dirty="0">
                <a:solidFill>
                  <a:schemeClr val="tx1"/>
                </a:solidFill>
                <a:effectLst/>
                <a:ea typeface="+mn-ea"/>
                <a:cs typeface="+mn-cs"/>
              </a:rPr>
              <a:t>interview. This is demonstrated by the fact that there are over ninety terms to describe male kinship or relatives in the Ho-Chunk (</a:t>
            </a:r>
            <a:r>
              <a:rPr lang="en-US" sz="1200" b="0" i="0" kern="1200" dirty="0" err="1">
                <a:solidFill>
                  <a:schemeClr val="tx1"/>
                </a:solidFill>
                <a:effectLst/>
                <a:ea typeface="+mn-ea"/>
                <a:cs typeface="+mn-cs"/>
              </a:rPr>
              <a:t>Hocąk</a:t>
            </a:r>
            <a:r>
              <a:rPr lang="en-US" sz="1200" b="0" i="0" kern="1200" dirty="0">
                <a:solidFill>
                  <a:schemeClr val="tx1"/>
                </a:solidFill>
                <a:effectLst/>
                <a:ea typeface="+mn-ea"/>
                <a:cs typeface="+mn-cs"/>
              </a:rPr>
              <a:t>) language!</a:t>
            </a:r>
          </a:p>
          <a:p>
            <a:endParaRPr lang="en-US" sz="1200" b="0" i="0" kern="1200" dirty="0">
              <a:solidFill>
                <a:schemeClr val="tx1"/>
              </a:solidFill>
              <a:effectLst/>
              <a:ea typeface="+mn-ea"/>
              <a:cs typeface="+mn-cs"/>
            </a:endParaRPr>
          </a:p>
          <a:p>
            <a:r>
              <a:rPr lang="en-US" sz="1200" b="0" i="0" kern="1200" dirty="0">
                <a:solidFill>
                  <a:schemeClr val="tx1"/>
                </a:solidFill>
                <a:effectLst/>
                <a:ea typeface="+mn-ea"/>
                <a:cs typeface="+mn-cs"/>
              </a:rPr>
              <a:t>The Ho Chunk do not have a designated reservation like other Native American tribes. There are now two federally recognized, independent tribes that were once one tribe known as the Winnebago: the Ho-Chunk Nation of Wisconsin and the Winnebago Tribe of Nebraska. </a:t>
            </a:r>
            <a:endParaRPr lang="en-US" dirty="0"/>
          </a:p>
        </p:txBody>
      </p:sp>
      <p:sp>
        <p:nvSpPr>
          <p:cNvPr id="4" name="Slide Number Placeholder 3"/>
          <p:cNvSpPr>
            <a:spLocks noGrp="1"/>
          </p:cNvSpPr>
          <p:nvPr>
            <p:ph type="sldNum" sz="quarter" idx="10"/>
          </p:nvPr>
        </p:nvSpPr>
        <p:spPr/>
        <p:txBody>
          <a:bodyPr/>
          <a:lstStyle/>
          <a:p>
            <a:fld id="{506369B6-E846-46AE-BB1D-7BD4B27FE210}" type="slidenum">
              <a:rPr lang="en-US" smtClean="0"/>
              <a:t>5</a:t>
            </a:fld>
            <a:endParaRPr lang="en-US"/>
          </a:p>
        </p:txBody>
      </p:sp>
    </p:spTree>
    <p:extLst>
      <p:ext uri="{BB962C8B-B14F-4D97-AF65-F5344CB8AC3E}">
        <p14:creationId xmlns:p14="http://schemas.microsoft.com/office/powerpoint/2010/main" val="3819893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ea typeface="+mn-ea"/>
                <a:cs typeface="+mn-cs"/>
              </a:rPr>
              <a:t>Photo by Jim Hornby, Jackson County Historical Society, under Creative Commons license. Found at: https://myqei.org/ideas/imageideas_view.php?rid=38521.</a:t>
            </a:r>
          </a:p>
          <a:p>
            <a:endParaRPr lang="en-US" sz="1200" b="0" i="0" kern="1200" dirty="0">
              <a:solidFill>
                <a:schemeClr val="tx1"/>
              </a:solidFill>
              <a:effectLst/>
              <a:ea typeface="+mn-ea"/>
              <a:cs typeface="+mn-cs"/>
            </a:endParaRPr>
          </a:p>
          <a:p>
            <a:r>
              <a:rPr lang="en-US" dirty="0"/>
              <a:t>The first </a:t>
            </a:r>
            <a:r>
              <a:rPr lang="en-US" i="1" dirty="0"/>
              <a:t>Hear, Here </a:t>
            </a:r>
            <a:r>
              <a:rPr lang="en-US" dirty="0"/>
              <a:t>story we will listen to discusses Ho-Chunk baskets. Basket making is one of the oldest of human crafts. Traditional Ho-Chunk baskets are made by soaking a log, most often from the black ash tree, in a lake or river. The log is then stripped of the bark, cut along the grain of the wood, and pounded down, before it is woven into baskets. This technique is known as the “</a:t>
            </a:r>
            <a:r>
              <a:rPr lang="en-US" dirty="0" err="1"/>
              <a:t>woodsplit</a:t>
            </a:r>
            <a:r>
              <a:rPr lang="en-US" dirty="0"/>
              <a:t>” form of basketry. These baskets can be used for carrying food and other goods, for food preparation and serving, as well as for decoration. Women traditionally wove the baskets, and more recently, women began selling their baskets to tourists and collectors to supplement income. In Tom </a:t>
            </a:r>
            <a:r>
              <a:rPr lang="en-US" dirty="0" err="1"/>
              <a:t>Jone’s</a:t>
            </a:r>
            <a:r>
              <a:rPr lang="en-US" dirty="0"/>
              <a:t> </a:t>
            </a:r>
            <a:r>
              <a:rPr lang="en-US" i="1" dirty="0"/>
              <a:t>Hear, Here </a:t>
            </a:r>
            <a:r>
              <a:rPr lang="en-US" dirty="0"/>
              <a:t>story, he mentions how women used to sell their baskets outside of </a:t>
            </a:r>
            <a:r>
              <a:rPr lang="en-US" dirty="0" err="1"/>
              <a:t>Doerflingers</a:t>
            </a:r>
            <a:r>
              <a:rPr lang="en-US" dirty="0"/>
              <a:t> department store, which is now Duluth Trading Company in downtown La Crosse. There are very few Ho-Chunk basket makers today, though people like Tom Jones, who is a professor at UW-Madison, collect baskets to preserve the art. </a:t>
            </a:r>
          </a:p>
        </p:txBody>
      </p:sp>
      <p:sp>
        <p:nvSpPr>
          <p:cNvPr id="4" name="Slide Number Placeholder 3"/>
          <p:cNvSpPr>
            <a:spLocks noGrp="1"/>
          </p:cNvSpPr>
          <p:nvPr>
            <p:ph type="sldNum" sz="quarter" idx="10"/>
          </p:nvPr>
        </p:nvSpPr>
        <p:spPr/>
        <p:txBody>
          <a:bodyPr/>
          <a:lstStyle/>
          <a:p>
            <a:fld id="{506369B6-E846-46AE-BB1D-7BD4B27FE210}" type="slidenum">
              <a:rPr lang="en-US" smtClean="0"/>
              <a:t>6</a:t>
            </a:fld>
            <a:endParaRPr lang="en-US"/>
          </a:p>
        </p:txBody>
      </p:sp>
    </p:spTree>
    <p:extLst>
      <p:ext uri="{BB962C8B-B14F-4D97-AF65-F5344CB8AC3E}">
        <p14:creationId xmlns:p14="http://schemas.microsoft.com/office/powerpoint/2010/main" val="2744408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is of Tom Jones’s book, “People of the Big Voice,” available on Amazon. </a:t>
            </a:r>
          </a:p>
          <a:p>
            <a:endParaRPr lang="en-US" dirty="0"/>
          </a:p>
          <a:p>
            <a:r>
              <a:rPr lang="en-US" dirty="0"/>
              <a:t>Full transcript can be found at: http://www.hearherelacrosse.org/story/jones_tom_1/</a:t>
            </a:r>
          </a:p>
        </p:txBody>
      </p:sp>
      <p:sp>
        <p:nvSpPr>
          <p:cNvPr id="4" name="Slide Number Placeholder 3"/>
          <p:cNvSpPr>
            <a:spLocks noGrp="1"/>
          </p:cNvSpPr>
          <p:nvPr>
            <p:ph type="sldNum" sz="quarter" idx="10"/>
          </p:nvPr>
        </p:nvSpPr>
        <p:spPr/>
        <p:txBody>
          <a:bodyPr/>
          <a:lstStyle/>
          <a:p>
            <a:fld id="{506369B6-E846-46AE-BB1D-7BD4B27FE210}" type="slidenum">
              <a:rPr lang="en-US" smtClean="0"/>
              <a:t>7</a:t>
            </a:fld>
            <a:endParaRPr lang="en-US"/>
          </a:p>
        </p:txBody>
      </p:sp>
    </p:spTree>
    <p:extLst>
      <p:ext uri="{BB962C8B-B14F-4D97-AF65-F5344CB8AC3E}">
        <p14:creationId xmlns:p14="http://schemas.microsoft.com/office/powerpoint/2010/main" val="926836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106" name="Shape 10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2508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Hear, Here story we will listen to discusses the Ho Chunk burial grounds that are located at the current day Oktoberfest grounds. An article written by our next narrator, archeologist Ernie </a:t>
            </a:r>
            <a:r>
              <a:rPr lang="en-US" dirty="0" err="1"/>
              <a:t>Boszhardt</a:t>
            </a:r>
            <a:r>
              <a:rPr lang="en-US" dirty="0"/>
              <a:t>, describes multiple places where Native American burials have been found in the area, from the earliest description of a grave that we have records of by a military officer in 1817, to the excavation of ten graves recently from the parking lot of </a:t>
            </a:r>
            <a:r>
              <a:rPr lang="en-US" dirty="0" err="1"/>
              <a:t>Petsmart</a:t>
            </a:r>
            <a:r>
              <a:rPr lang="en-US" dirty="0"/>
              <a:t> in Onalaska. The article notes that Native American burials are not excavated unless they are in danger of being destroyed due to urban development. The article can be found at: https://archives.lacrosselibrary.org/local-history/cemeteries/native-american-cemeteries/.</a:t>
            </a:r>
          </a:p>
        </p:txBody>
      </p:sp>
      <p:sp>
        <p:nvSpPr>
          <p:cNvPr id="4" name="Slide Number Placeholder 3"/>
          <p:cNvSpPr>
            <a:spLocks noGrp="1"/>
          </p:cNvSpPr>
          <p:nvPr>
            <p:ph type="sldNum" sz="quarter" idx="10"/>
          </p:nvPr>
        </p:nvSpPr>
        <p:spPr/>
        <p:txBody>
          <a:bodyPr/>
          <a:lstStyle/>
          <a:p>
            <a:fld id="{506369B6-E846-46AE-BB1D-7BD4B27FE210}" type="slidenum">
              <a:rPr lang="en-US" smtClean="0"/>
              <a:t>9</a:t>
            </a:fld>
            <a:endParaRPr lang="en-US"/>
          </a:p>
        </p:txBody>
      </p:sp>
    </p:spTree>
    <p:extLst>
      <p:ext uri="{BB962C8B-B14F-4D97-AF65-F5344CB8AC3E}">
        <p14:creationId xmlns:p14="http://schemas.microsoft.com/office/powerpoint/2010/main" val="417226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 story at:  http://www.hearherelacrosse.org/story/boszhardt_roberternie_1/</a:t>
            </a:r>
          </a:p>
        </p:txBody>
      </p:sp>
      <p:sp>
        <p:nvSpPr>
          <p:cNvPr id="4" name="Slide Number Placeholder 3"/>
          <p:cNvSpPr>
            <a:spLocks noGrp="1"/>
          </p:cNvSpPr>
          <p:nvPr>
            <p:ph type="sldNum" sz="quarter" idx="10"/>
          </p:nvPr>
        </p:nvSpPr>
        <p:spPr/>
        <p:txBody>
          <a:bodyPr/>
          <a:lstStyle/>
          <a:p>
            <a:fld id="{506369B6-E846-46AE-BB1D-7BD4B27FE210}" type="slidenum">
              <a:rPr lang="en-US" smtClean="0"/>
              <a:t>10</a:t>
            </a:fld>
            <a:endParaRPr lang="en-US"/>
          </a:p>
        </p:txBody>
      </p:sp>
    </p:spTree>
    <p:extLst>
      <p:ext uri="{BB962C8B-B14F-4D97-AF65-F5344CB8AC3E}">
        <p14:creationId xmlns:p14="http://schemas.microsoft.com/office/powerpoint/2010/main" val="1246751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B4007-C412-4F6A-8AC8-0FF4503FEA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AE41E5-C9BA-47F5-A4DB-CB6572B441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3230B7-A0A7-4ACB-873A-D4818B6B9D26}"/>
              </a:ext>
            </a:extLst>
          </p:cNvPr>
          <p:cNvSpPr>
            <a:spLocks noGrp="1"/>
          </p:cNvSpPr>
          <p:nvPr>
            <p:ph type="dt" sz="half" idx="10"/>
          </p:nvPr>
        </p:nvSpPr>
        <p:spPr/>
        <p:txBody>
          <a:bodyPr/>
          <a:lstStyle/>
          <a:p>
            <a:fld id="{8FD70EB8-3028-4672-8872-E06C49701FDB}" type="datetimeFigureOut">
              <a:rPr lang="en-US" smtClean="0"/>
              <a:t>8/12/2018</a:t>
            </a:fld>
            <a:endParaRPr lang="en-US"/>
          </a:p>
        </p:txBody>
      </p:sp>
      <p:sp>
        <p:nvSpPr>
          <p:cNvPr id="5" name="Footer Placeholder 4">
            <a:extLst>
              <a:ext uri="{FF2B5EF4-FFF2-40B4-BE49-F238E27FC236}">
                <a16:creationId xmlns:a16="http://schemas.microsoft.com/office/drawing/2014/main" id="{D0C367FB-99D9-4BA6-BCC1-6D4A417C0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588CB-8A23-46D8-ACE5-928594C2F7DF}"/>
              </a:ext>
            </a:extLst>
          </p:cNvPr>
          <p:cNvSpPr>
            <a:spLocks noGrp="1"/>
          </p:cNvSpPr>
          <p:nvPr>
            <p:ph type="sldNum" sz="quarter" idx="12"/>
          </p:nvPr>
        </p:nvSpPr>
        <p:spPr/>
        <p:txBody>
          <a:bodyPr/>
          <a:lstStyle/>
          <a:p>
            <a:fld id="{C3AFA933-D5C3-4EC7-9D76-BF5688A92169}" type="slidenum">
              <a:rPr lang="en-US" smtClean="0"/>
              <a:t>‹#›</a:t>
            </a:fld>
            <a:endParaRPr lang="en-US"/>
          </a:p>
        </p:txBody>
      </p:sp>
    </p:spTree>
    <p:extLst>
      <p:ext uri="{BB962C8B-B14F-4D97-AF65-F5344CB8AC3E}">
        <p14:creationId xmlns:p14="http://schemas.microsoft.com/office/powerpoint/2010/main" val="2248459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3B6A-4074-41DC-BB28-96907DF0BC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BC5AEC-2755-4E9B-9481-B0D2DF1DF35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D92DB0-F170-41C2-82E9-E09B62D1F5DC}"/>
              </a:ext>
            </a:extLst>
          </p:cNvPr>
          <p:cNvSpPr>
            <a:spLocks noGrp="1"/>
          </p:cNvSpPr>
          <p:nvPr>
            <p:ph type="dt" sz="half" idx="10"/>
          </p:nvPr>
        </p:nvSpPr>
        <p:spPr/>
        <p:txBody>
          <a:bodyPr/>
          <a:lstStyle/>
          <a:p>
            <a:fld id="{8FD70EB8-3028-4672-8872-E06C49701FDB}" type="datetimeFigureOut">
              <a:rPr lang="en-US" smtClean="0"/>
              <a:t>8/12/2018</a:t>
            </a:fld>
            <a:endParaRPr lang="en-US"/>
          </a:p>
        </p:txBody>
      </p:sp>
      <p:sp>
        <p:nvSpPr>
          <p:cNvPr id="5" name="Footer Placeholder 4">
            <a:extLst>
              <a:ext uri="{FF2B5EF4-FFF2-40B4-BE49-F238E27FC236}">
                <a16:creationId xmlns:a16="http://schemas.microsoft.com/office/drawing/2014/main" id="{650837EC-A49C-4B83-8DF5-36DF36A1B1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48AED8-7ABA-487D-BE8A-AE3B9FF90E6C}"/>
              </a:ext>
            </a:extLst>
          </p:cNvPr>
          <p:cNvSpPr>
            <a:spLocks noGrp="1"/>
          </p:cNvSpPr>
          <p:nvPr>
            <p:ph type="sldNum" sz="quarter" idx="12"/>
          </p:nvPr>
        </p:nvSpPr>
        <p:spPr/>
        <p:txBody>
          <a:bodyPr/>
          <a:lstStyle/>
          <a:p>
            <a:fld id="{C3AFA933-D5C3-4EC7-9D76-BF5688A92169}" type="slidenum">
              <a:rPr lang="en-US" smtClean="0"/>
              <a:t>‹#›</a:t>
            </a:fld>
            <a:endParaRPr lang="en-US"/>
          </a:p>
        </p:txBody>
      </p:sp>
    </p:spTree>
    <p:extLst>
      <p:ext uri="{BB962C8B-B14F-4D97-AF65-F5344CB8AC3E}">
        <p14:creationId xmlns:p14="http://schemas.microsoft.com/office/powerpoint/2010/main" val="424856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3DA952-D951-434B-A008-2F92A98843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324A5C-BDA5-4D56-ABC1-85863F5A8D0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EB267C-3392-41A8-8BD0-7859078EB509}"/>
              </a:ext>
            </a:extLst>
          </p:cNvPr>
          <p:cNvSpPr>
            <a:spLocks noGrp="1"/>
          </p:cNvSpPr>
          <p:nvPr>
            <p:ph type="dt" sz="half" idx="10"/>
          </p:nvPr>
        </p:nvSpPr>
        <p:spPr/>
        <p:txBody>
          <a:bodyPr/>
          <a:lstStyle/>
          <a:p>
            <a:fld id="{8FD70EB8-3028-4672-8872-E06C49701FDB}" type="datetimeFigureOut">
              <a:rPr lang="en-US" smtClean="0"/>
              <a:t>8/12/2018</a:t>
            </a:fld>
            <a:endParaRPr lang="en-US"/>
          </a:p>
        </p:txBody>
      </p:sp>
      <p:sp>
        <p:nvSpPr>
          <p:cNvPr id="5" name="Footer Placeholder 4">
            <a:extLst>
              <a:ext uri="{FF2B5EF4-FFF2-40B4-BE49-F238E27FC236}">
                <a16:creationId xmlns:a16="http://schemas.microsoft.com/office/drawing/2014/main" id="{B8148712-82EC-4C31-B3A8-793E913CCA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0F3D37-F333-403F-8536-7F98DB2C9F75}"/>
              </a:ext>
            </a:extLst>
          </p:cNvPr>
          <p:cNvSpPr>
            <a:spLocks noGrp="1"/>
          </p:cNvSpPr>
          <p:nvPr>
            <p:ph type="sldNum" sz="quarter" idx="12"/>
          </p:nvPr>
        </p:nvSpPr>
        <p:spPr/>
        <p:txBody>
          <a:bodyPr/>
          <a:lstStyle/>
          <a:p>
            <a:fld id="{C3AFA933-D5C3-4EC7-9D76-BF5688A92169}" type="slidenum">
              <a:rPr lang="en-US" smtClean="0"/>
              <a:t>‹#›</a:t>
            </a:fld>
            <a:endParaRPr lang="en-US"/>
          </a:p>
        </p:txBody>
      </p:sp>
    </p:spTree>
    <p:extLst>
      <p:ext uri="{BB962C8B-B14F-4D97-AF65-F5344CB8AC3E}">
        <p14:creationId xmlns:p14="http://schemas.microsoft.com/office/powerpoint/2010/main" val="1708168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4FABB-99AE-4549-8584-16B43CCF5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1FB7DB-47F9-463E-8028-F9F67B859FF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9DCE6-8F19-4135-9065-1523C775F255}"/>
              </a:ext>
            </a:extLst>
          </p:cNvPr>
          <p:cNvSpPr>
            <a:spLocks noGrp="1"/>
          </p:cNvSpPr>
          <p:nvPr>
            <p:ph type="dt" sz="half" idx="10"/>
          </p:nvPr>
        </p:nvSpPr>
        <p:spPr/>
        <p:txBody>
          <a:bodyPr/>
          <a:lstStyle/>
          <a:p>
            <a:fld id="{8FD70EB8-3028-4672-8872-E06C49701FDB}" type="datetimeFigureOut">
              <a:rPr lang="en-US" smtClean="0"/>
              <a:t>8/12/2018</a:t>
            </a:fld>
            <a:endParaRPr lang="en-US"/>
          </a:p>
        </p:txBody>
      </p:sp>
      <p:sp>
        <p:nvSpPr>
          <p:cNvPr id="5" name="Footer Placeholder 4">
            <a:extLst>
              <a:ext uri="{FF2B5EF4-FFF2-40B4-BE49-F238E27FC236}">
                <a16:creationId xmlns:a16="http://schemas.microsoft.com/office/drawing/2014/main" id="{6F84FBF6-114F-457C-B0A7-923DB075B4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C9D5DC-FB67-4F9F-A1C4-1E788C800809}"/>
              </a:ext>
            </a:extLst>
          </p:cNvPr>
          <p:cNvSpPr>
            <a:spLocks noGrp="1"/>
          </p:cNvSpPr>
          <p:nvPr>
            <p:ph type="sldNum" sz="quarter" idx="12"/>
          </p:nvPr>
        </p:nvSpPr>
        <p:spPr/>
        <p:txBody>
          <a:bodyPr/>
          <a:lstStyle/>
          <a:p>
            <a:fld id="{C3AFA933-D5C3-4EC7-9D76-BF5688A92169}" type="slidenum">
              <a:rPr lang="en-US" smtClean="0"/>
              <a:t>‹#›</a:t>
            </a:fld>
            <a:endParaRPr lang="en-US"/>
          </a:p>
        </p:txBody>
      </p:sp>
    </p:spTree>
    <p:extLst>
      <p:ext uri="{BB962C8B-B14F-4D97-AF65-F5344CB8AC3E}">
        <p14:creationId xmlns:p14="http://schemas.microsoft.com/office/powerpoint/2010/main" val="339551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B212F-A88C-48F5-8118-C53761912F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8DA1C2-D433-44BE-99A0-8271E57EEA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A1EF2F8-0E42-4510-9EEC-087861BAF06C}"/>
              </a:ext>
            </a:extLst>
          </p:cNvPr>
          <p:cNvSpPr>
            <a:spLocks noGrp="1"/>
          </p:cNvSpPr>
          <p:nvPr>
            <p:ph type="dt" sz="half" idx="10"/>
          </p:nvPr>
        </p:nvSpPr>
        <p:spPr/>
        <p:txBody>
          <a:bodyPr/>
          <a:lstStyle/>
          <a:p>
            <a:fld id="{8FD70EB8-3028-4672-8872-E06C49701FDB}" type="datetimeFigureOut">
              <a:rPr lang="en-US" smtClean="0"/>
              <a:t>8/12/2018</a:t>
            </a:fld>
            <a:endParaRPr lang="en-US"/>
          </a:p>
        </p:txBody>
      </p:sp>
      <p:sp>
        <p:nvSpPr>
          <p:cNvPr id="5" name="Footer Placeholder 4">
            <a:extLst>
              <a:ext uri="{FF2B5EF4-FFF2-40B4-BE49-F238E27FC236}">
                <a16:creationId xmlns:a16="http://schemas.microsoft.com/office/drawing/2014/main" id="{0F5FBEC0-6A4E-4EBF-81A6-4EE9027B03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820B0-C097-45A5-8C0A-36BBAD48E7B2}"/>
              </a:ext>
            </a:extLst>
          </p:cNvPr>
          <p:cNvSpPr>
            <a:spLocks noGrp="1"/>
          </p:cNvSpPr>
          <p:nvPr>
            <p:ph type="sldNum" sz="quarter" idx="12"/>
          </p:nvPr>
        </p:nvSpPr>
        <p:spPr/>
        <p:txBody>
          <a:bodyPr/>
          <a:lstStyle/>
          <a:p>
            <a:fld id="{C3AFA933-D5C3-4EC7-9D76-BF5688A92169}" type="slidenum">
              <a:rPr lang="en-US" smtClean="0"/>
              <a:t>‹#›</a:t>
            </a:fld>
            <a:endParaRPr lang="en-US"/>
          </a:p>
        </p:txBody>
      </p:sp>
    </p:spTree>
    <p:extLst>
      <p:ext uri="{BB962C8B-B14F-4D97-AF65-F5344CB8AC3E}">
        <p14:creationId xmlns:p14="http://schemas.microsoft.com/office/powerpoint/2010/main" val="214969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0F17A-CD6B-4836-BB6E-CBA1F91E32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49967F-28E1-4F96-BC47-7579EFA5CB7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8B60A1-1D61-4AFB-8917-B0733933858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4B8990-7E2A-4E9A-BEC7-14AC25354A42}"/>
              </a:ext>
            </a:extLst>
          </p:cNvPr>
          <p:cNvSpPr>
            <a:spLocks noGrp="1"/>
          </p:cNvSpPr>
          <p:nvPr>
            <p:ph type="dt" sz="half" idx="10"/>
          </p:nvPr>
        </p:nvSpPr>
        <p:spPr/>
        <p:txBody>
          <a:bodyPr/>
          <a:lstStyle/>
          <a:p>
            <a:fld id="{8FD70EB8-3028-4672-8872-E06C49701FDB}" type="datetimeFigureOut">
              <a:rPr lang="en-US" smtClean="0"/>
              <a:t>8/12/2018</a:t>
            </a:fld>
            <a:endParaRPr lang="en-US"/>
          </a:p>
        </p:txBody>
      </p:sp>
      <p:sp>
        <p:nvSpPr>
          <p:cNvPr id="6" name="Footer Placeholder 5">
            <a:extLst>
              <a:ext uri="{FF2B5EF4-FFF2-40B4-BE49-F238E27FC236}">
                <a16:creationId xmlns:a16="http://schemas.microsoft.com/office/drawing/2014/main" id="{9C7401D7-A58F-4691-8A9A-1CEB68B8A6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126441-4638-43D7-A652-BEE35F0F1D8D}"/>
              </a:ext>
            </a:extLst>
          </p:cNvPr>
          <p:cNvSpPr>
            <a:spLocks noGrp="1"/>
          </p:cNvSpPr>
          <p:nvPr>
            <p:ph type="sldNum" sz="quarter" idx="12"/>
          </p:nvPr>
        </p:nvSpPr>
        <p:spPr/>
        <p:txBody>
          <a:bodyPr/>
          <a:lstStyle/>
          <a:p>
            <a:fld id="{C3AFA933-D5C3-4EC7-9D76-BF5688A92169}" type="slidenum">
              <a:rPr lang="en-US" smtClean="0"/>
              <a:t>‹#›</a:t>
            </a:fld>
            <a:endParaRPr lang="en-US"/>
          </a:p>
        </p:txBody>
      </p:sp>
    </p:spTree>
    <p:extLst>
      <p:ext uri="{BB962C8B-B14F-4D97-AF65-F5344CB8AC3E}">
        <p14:creationId xmlns:p14="http://schemas.microsoft.com/office/powerpoint/2010/main" val="3751066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C56BE-6EBD-4493-A609-C79E6F843F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503339-8506-4077-B69E-10EB73A9AC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5643976-7F8E-486D-AAD0-B0F4324D89D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C30199-F11E-4D98-9FF0-B0F354BD4F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5C5C678-DAAD-46D5-865A-24B3985AD12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5D5641-DB9C-4D98-87D3-3D57390D67B0}"/>
              </a:ext>
            </a:extLst>
          </p:cNvPr>
          <p:cNvSpPr>
            <a:spLocks noGrp="1"/>
          </p:cNvSpPr>
          <p:nvPr>
            <p:ph type="dt" sz="half" idx="10"/>
          </p:nvPr>
        </p:nvSpPr>
        <p:spPr/>
        <p:txBody>
          <a:bodyPr/>
          <a:lstStyle/>
          <a:p>
            <a:fld id="{8FD70EB8-3028-4672-8872-E06C49701FDB}" type="datetimeFigureOut">
              <a:rPr lang="en-US" smtClean="0"/>
              <a:t>8/12/2018</a:t>
            </a:fld>
            <a:endParaRPr lang="en-US"/>
          </a:p>
        </p:txBody>
      </p:sp>
      <p:sp>
        <p:nvSpPr>
          <p:cNvPr id="8" name="Footer Placeholder 7">
            <a:extLst>
              <a:ext uri="{FF2B5EF4-FFF2-40B4-BE49-F238E27FC236}">
                <a16:creationId xmlns:a16="http://schemas.microsoft.com/office/drawing/2014/main" id="{DDBF4FB2-78C2-4C1F-B975-64CA953081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676399-2F92-4B25-B07D-7CE063AC330D}"/>
              </a:ext>
            </a:extLst>
          </p:cNvPr>
          <p:cNvSpPr>
            <a:spLocks noGrp="1"/>
          </p:cNvSpPr>
          <p:nvPr>
            <p:ph type="sldNum" sz="quarter" idx="12"/>
          </p:nvPr>
        </p:nvSpPr>
        <p:spPr/>
        <p:txBody>
          <a:bodyPr/>
          <a:lstStyle/>
          <a:p>
            <a:fld id="{C3AFA933-D5C3-4EC7-9D76-BF5688A92169}" type="slidenum">
              <a:rPr lang="en-US" smtClean="0"/>
              <a:t>‹#›</a:t>
            </a:fld>
            <a:endParaRPr lang="en-US"/>
          </a:p>
        </p:txBody>
      </p:sp>
    </p:spTree>
    <p:extLst>
      <p:ext uri="{BB962C8B-B14F-4D97-AF65-F5344CB8AC3E}">
        <p14:creationId xmlns:p14="http://schemas.microsoft.com/office/powerpoint/2010/main" val="3676323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7E383-6CFF-4868-9602-BA3174CC87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8A62A3-6363-4840-9150-8C3251722E24}"/>
              </a:ext>
            </a:extLst>
          </p:cNvPr>
          <p:cNvSpPr>
            <a:spLocks noGrp="1"/>
          </p:cNvSpPr>
          <p:nvPr>
            <p:ph type="dt" sz="half" idx="10"/>
          </p:nvPr>
        </p:nvSpPr>
        <p:spPr/>
        <p:txBody>
          <a:bodyPr/>
          <a:lstStyle/>
          <a:p>
            <a:fld id="{8FD70EB8-3028-4672-8872-E06C49701FDB}" type="datetimeFigureOut">
              <a:rPr lang="en-US" smtClean="0"/>
              <a:t>8/12/2018</a:t>
            </a:fld>
            <a:endParaRPr lang="en-US"/>
          </a:p>
        </p:txBody>
      </p:sp>
      <p:sp>
        <p:nvSpPr>
          <p:cNvPr id="4" name="Footer Placeholder 3">
            <a:extLst>
              <a:ext uri="{FF2B5EF4-FFF2-40B4-BE49-F238E27FC236}">
                <a16:creationId xmlns:a16="http://schemas.microsoft.com/office/drawing/2014/main" id="{14AF21E0-D514-408E-B226-D596B57AD6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1EAB76-F590-412B-B3DA-67A7B0353052}"/>
              </a:ext>
            </a:extLst>
          </p:cNvPr>
          <p:cNvSpPr>
            <a:spLocks noGrp="1"/>
          </p:cNvSpPr>
          <p:nvPr>
            <p:ph type="sldNum" sz="quarter" idx="12"/>
          </p:nvPr>
        </p:nvSpPr>
        <p:spPr/>
        <p:txBody>
          <a:bodyPr/>
          <a:lstStyle/>
          <a:p>
            <a:fld id="{C3AFA933-D5C3-4EC7-9D76-BF5688A92169}" type="slidenum">
              <a:rPr lang="en-US" smtClean="0"/>
              <a:t>‹#›</a:t>
            </a:fld>
            <a:endParaRPr lang="en-US"/>
          </a:p>
        </p:txBody>
      </p:sp>
    </p:spTree>
    <p:extLst>
      <p:ext uri="{BB962C8B-B14F-4D97-AF65-F5344CB8AC3E}">
        <p14:creationId xmlns:p14="http://schemas.microsoft.com/office/powerpoint/2010/main" val="3089040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6467BB-312D-4624-9DA8-CE129DABC6EB}"/>
              </a:ext>
            </a:extLst>
          </p:cNvPr>
          <p:cNvSpPr>
            <a:spLocks noGrp="1"/>
          </p:cNvSpPr>
          <p:nvPr>
            <p:ph type="dt" sz="half" idx="10"/>
          </p:nvPr>
        </p:nvSpPr>
        <p:spPr/>
        <p:txBody>
          <a:bodyPr/>
          <a:lstStyle/>
          <a:p>
            <a:fld id="{8FD70EB8-3028-4672-8872-E06C49701FDB}" type="datetimeFigureOut">
              <a:rPr lang="en-US" smtClean="0"/>
              <a:t>8/12/2018</a:t>
            </a:fld>
            <a:endParaRPr lang="en-US"/>
          </a:p>
        </p:txBody>
      </p:sp>
      <p:sp>
        <p:nvSpPr>
          <p:cNvPr id="3" name="Footer Placeholder 2">
            <a:extLst>
              <a:ext uri="{FF2B5EF4-FFF2-40B4-BE49-F238E27FC236}">
                <a16:creationId xmlns:a16="http://schemas.microsoft.com/office/drawing/2014/main" id="{50B635A6-85F5-4169-89CC-537ACD76AB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910263-3E9C-423C-9EAF-13595FD329EE}"/>
              </a:ext>
            </a:extLst>
          </p:cNvPr>
          <p:cNvSpPr>
            <a:spLocks noGrp="1"/>
          </p:cNvSpPr>
          <p:nvPr>
            <p:ph type="sldNum" sz="quarter" idx="12"/>
          </p:nvPr>
        </p:nvSpPr>
        <p:spPr/>
        <p:txBody>
          <a:bodyPr/>
          <a:lstStyle/>
          <a:p>
            <a:fld id="{C3AFA933-D5C3-4EC7-9D76-BF5688A92169}" type="slidenum">
              <a:rPr lang="en-US" smtClean="0"/>
              <a:t>‹#›</a:t>
            </a:fld>
            <a:endParaRPr lang="en-US"/>
          </a:p>
        </p:txBody>
      </p:sp>
    </p:spTree>
    <p:extLst>
      <p:ext uri="{BB962C8B-B14F-4D97-AF65-F5344CB8AC3E}">
        <p14:creationId xmlns:p14="http://schemas.microsoft.com/office/powerpoint/2010/main" val="1944958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7BA9E-F9ED-43D6-97F3-845FECDDEB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349741-F2B4-4FD1-AEB1-7417F97874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89B1D4-2459-4FF8-A747-61DFB78E57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5F7D09-5ACA-49DB-95F1-5389FD06E252}"/>
              </a:ext>
            </a:extLst>
          </p:cNvPr>
          <p:cNvSpPr>
            <a:spLocks noGrp="1"/>
          </p:cNvSpPr>
          <p:nvPr>
            <p:ph type="dt" sz="half" idx="10"/>
          </p:nvPr>
        </p:nvSpPr>
        <p:spPr/>
        <p:txBody>
          <a:bodyPr/>
          <a:lstStyle/>
          <a:p>
            <a:fld id="{8FD70EB8-3028-4672-8872-E06C49701FDB}" type="datetimeFigureOut">
              <a:rPr lang="en-US" smtClean="0"/>
              <a:t>8/12/2018</a:t>
            </a:fld>
            <a:endParaRPr lang="en-US"/>
          </a:p>
        </p:txBody>
      </p:sp>
      <p:sp>
        <p:nvSpPr>
          <p:cNvPr id="6" name="Footer Placeholder 5">
            <a:extLst>
              <a:ext uri="{FF2B5EF4-FFF2-40B4-BE49-F238E27FC236}">
                <a16:creationId xmlns:a16="http://schemas.microsoft.com/office/drawing/2014/main" id="{29C19D8B-7AAD-4096-BFF3-7FA8114978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9E0C2F-6476-49FE-A547-0B57794493B2}"/>
              </a:ext>
            </a:extLst>
          </p:cNvPr>
          <p:cNvSpPr>
            <a:spLocks noGrp="1"/>
          </p:cNvSpPr>
          <p:nvPr>
            <p:ph type="sldNum" sz="quarter" idx="12"/>
          </p:nvPr>
        </p:nvSpPr>
        <p:spPr/>
        <p:txBody>
          <a:bodyPr/>
          <a:lstStyle/>
          <a:p>
            <a:fld id="{C3AFA933-D5C3-4EC7-9D76-BF5688A92169}" type="slidenum">
              <a:rPr lang="en-US" smtClean="0"/>
              <a:t>‹#›</a:t>
            </a:fld>
            <a:endParaRPr lang="en-US"/>
          </a:p>
        </p:txBody>
      </p:sp>
    </p:spTree>
    <p:extLst>
      <p:ext uri="{BB962C8B-B14F-4D97-AF65-F5344CB8AC3E}">
        <p14:creationId xmlns:p14="http://schemas.microsoft.com/office/powerpoint/2010/main" val="244255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E90AB-C670-4A40-87F3-F7E6BA022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DB382F-4815-4C65-899C-5BBEACB1B4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C3D166-6CE9-4178-8D50-0E3F71C224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4749035-AF5B-4BFB-BDF2-5BA6C5CA65BA}"/>
              </a:ext>
            </a:extLst>
          </p:cNvPr>
          <p:cNvSpPr>
            <a:spLocks noGrp="1"/>
          </p:cNvSpPr>
          <p:nvPr>
            <p:ph type="dt" sz="half" idx="10"/>
          </p:nvPr>
        </p:nvSpPr>
        <p:spPr/>
        <p:txBody>
          <a:bodyPr/>
          <a:lstStyle/>
          <a:p>
            <a:fld id="{8FD70EB8-3028-4672-8872-E06C49701FDB}" type="datetimeFigureOut">
              <a:rPr lang="en-US" smtClean="0"/>
              <a:t>8/12/2018</a:t>
            </a:fld>
            <a:endParaRPr lang="en-US"/>
          </a:p>
        </p:txBody>
      </p:sp>
      <p:sp>
        <p:nvSpPr>
          <p:cNvPr id="6" name="Footer Placeholder 5">
            <a:extLst>
              <a:ext uri="{FF2B5EF4-FFF2-40B4-BE49-F238E27FC236}">
                <a16:creationId xmlns:a16="http://schemas.microsoft.com/office/drawing/2014/main" id="{EECA2F38-04B5-40F1-BA6C-CAE7E9888F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B5F3AC-6224-4AC8-85CE-A3AC313C2526}"/>
              </a:ext>
            </a:extLst>
          </p:cNvPr>
          <p:cNvSpPr>
            <a:spLocks noGrp="1"/>
          </p:cNvSpPr>
          <p:nvPr>
            <p:ph type="sldNum" sz="quarter" idx="12"/>
          </p:nvPr>
        </p:nvSpPr>
        <p:spPr/>
        <p:txBody>
          <a:bodyPr/>
          <a:lstStyle/>
          <a:p>
            <a:fld id="{C3AFA933-D5C3-4EC7-9D76-BF5688A92169}" type="slidenum">
              <a:rPr lang="en-US" smtClean="0"/>
              <a:t>‹#›</a:t>
            </a:fld>
            <a:endParaRPr lang="en-US"/>
          </a:p>
        </p:txBody>
      </p:sp>
    </p:spTree>
    <p:extLst>
      <p:ext uri="{BB962C8B-B14F-4D97-AF65-F5344CB8AC3E}">
        <p14:creationId xmlns:p14="http://schemas.microsoft.com/office/powerpoint/2010/main" val="3639440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E3FFEC-2139-4185-BFDF-48AA89111D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E05167-54F3-4350-B8D3-099698F32E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6074AF7-89E0-4438-A2A5-F617A23739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Georgia" panose="02040502050405020303" pitchFamily="18" charset="0"/>
              </a:defRPr>
            </a:lvl1pPr>
          </a:lstStyle>
          <a:p>
            <a:fld id="{8FD70EB8-3028-4672-8872-E06C49701FDB}" type="datetimeFigureOut">
              <a:rPr lang="en-US" smtClean="0"/>
              <a:pPr/>
              <a:t>8/12/2018</a:t>
            </a:fld>
            <a:endParaRPr lang="en-US" dirty="0"/>
          </a:p>
        </p:txBody>
      </p:sp>
      <p:sp>
        <p:nvSpPr>
          <p:cNvPr id="5" name="Footer Placeholder 4">
            <a:extLst>
              <a:ext uri="{FF2B5EF4-FFF2-40B4-BE49-F238E27FC236}">
                <a16:creationId xmlns:a16="http://schemas.microsoft.com/office/drawing/2014/main" id="{22060491-99CF-4034-AFE7-C7A348487E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Georgia" panose="02040502050405020303" pitchFamily="18" charset="0"/>
              </a:defRPr>
            </a:lvl1pPr>
          </a:lstStyle>
          <a:p>
            <a:endParaRPr lang="en-US" dirty="0"/>
          </a:p>
        </p:txBody>
      </p:sp>
      <p:sp>
        <p:nvSpPr>
          <p:cNvPr id="6" name="Slide Number Placeholder 5">
            <a:extLst>
              <a:ext uri="{FF2B5EF4-FFF2-40B4-BE49-F238E27FC236}">
                <a16:creationId xmlns:a16="http://schemas.microsoft.com/office/drawing/2014/main" id="{76C906CC-F51C-40CC-B605-27833F0B3A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Georgia" panose="02040502050405020303" pitchFamily="18" charset="0"/>
              </a:defRPr>
            </a:lvl1pPr>
          </a:lstStyle>
          <a:p>
            <a:fld id="{C3AFA933-D5C3-4EC7-9D76-BF5688A92169}" type="slidenum">
              <a:rPr lang="en-US" smtClean="0"/>
              <a:pPr/>
              <a:t>‹#›</a:t>
            </a:fld>
            <a:endParaRPr lang="en-US" dirty="0"/>
          </a:p>
        </p:txBody>
      </p:sp>
    </p:spTree>
    <p:extLst>
      <p:ext uri="{BB962C8B-B14F-4D97-AF65-F5344CB8AC3E}">
        <p14:creationId xmlns:p14="http://schemas.microsoft.com/office/powerpoint/2010/main" val="3988872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jpg"/><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11.jp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jp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theways.org/map" TargetMode="External"/><Relationship Id="rId5" Type="http://schemas.openxmlformats.org/officeDocument/2006/relationships/image" Target="../media/image4.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4" name="Picture 3">
            <a:extLst>
              <a:ext uri="{FF2B5EF4-FFF2-40B4-BE49-F238E27FC236}">
                <a16:creationId xmlns:a16="http://schemas.microsoft.com/office/drawing/2014/main" id="{D466364C-0B5C-49D6-9536-CBFA8AB55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07F98B1-63EC-4675-9699-CE44B8A42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0" y="515925"/>
            <a:ext cx="12191999" cy="3824032"/>
          </a:xfrm>
          <a:prstGeom prst="rect">
            <a:avLst/>
          </a:prstGeom>
        </p:spPr>
      </p:pic>
      <p:sp>
        <p:nvSpPr>
          <p:cNvPr id="108" name="Shape 108"/>
          <p:cNvSpPr txBox="1">
            <a:spLocks noGrp="1"/>
          </p:cNvSpPr>
          <p:nvPr>
            <p:ph type="ctrTitle"/>
          </p:nvPr>
        </p:nvSpPr>
        <p:spPr>
          <a:xfrm>
            <a:off x="4623861" y="1234141"/>
            <a:ext cx="8018563" cy="2387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Font typeface="Georgia"/>
              <a:buNone/>
            </a:pPr>
            <a:r>
              <a:rPr lang="en-US" sz="7200" b="1" dirty="0">
                <a:latin typeface="Georgia" panose="02040502050405020303" pitchFamily="18" charset="0"/>
                <a:sym typeface="Georgia"/>
              </a:rPr>
              <a:t>Ho-Chunk History in La Crosse</a:t>
            </a:r>
            <a:endParaRPr lang="en-US" sz="7200" b="1" dirty="0">
              <a:latin typeface="Georgia" panose="02040502050405020303" pitchFamily="18" charset="0"/>
            </a:endParaRPr>
          </a:p>
        </p:txBody>
      </p:sp>
      <p:sp>
        <p:nvSpPr>
          <p:cNvPr id="15" name="Oval 14">
            <a:extLst>
              <a:ext uri="{FF2B5EF4-FFF2-40B4-BE49-F238E27FC236}">
                <a16:creationId xmlns:a16="http://schemas.microsoft.com/office/drawing/2014/main" id="{4784C49E-9E62-4CEE-8D34-276404E48E60}"/>
              </a:ext>
            </a:extLst>
          </p:cNvPr>
          <p:cNvSpPr/>
          <p:nvPr/>
        </p:nvSpPr>
        <p:spPr>
          <a:xfrm>
            <a:off x="312625" y="1395082"/>
            <a:ext cx="5193322" cy="517153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2" name="Oval 1">
            <a:extLst>
              <a:ext uri="{FF2B5EF4-FFF2-40B4-BE49-F238E27FC236}">
                <a16:creationId xmlns:a16="http://schemas.microsoft.com/office/drawing/2014/main" id="{562B6C32-5774-48E2-A907-7790C13CAF50}"/>
              </a:ext>
            </a:extLst>
          </p:cNvPr>
          <p:cNvSpPr/>
          <p:nvPr/>
        </p:nvSpPr>
        <p:spPr>
          <a:xfrm>
            <a:off x="472849" y="1547615"/>
            <a:ext cx="4872872" cy="4866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pic>
        <p:nvPicPr>
          <p:cNvPr id="5" name="Picture 4" descr="A picture containing object&#10;&#10;Description generated with high confidence">
            <a:extLst>
              <a:ext uri="{FF2B5EF4-FFF2-40B4-BE49-F238E27FC236}">
                <a16:creationId xmlns:a16="http://schemas.microsoft.com/office/drawing/2014/main" id="{001DE050-A988-4F46-9DC0-D30A1173D1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5" y="2143189"/>
            <a:ext cx="4766759" cy="3675321"/>
          </a:xfrm>
          <a:prstGeom prst="rect">
            <a:avLst/>
          </a:prstGeom>
        </p:spPr>
      </p:pic>
    </p:spTree>
    <p:extLst>
      <p:ext uri="{BB962C8B-B14F-4D97-AF65-F5344CB8AC3E}">
        <p14:creationId xmlns:p14="http://schemas.microsoft.com/office/powerpoint/2010/main" val="1699388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7411D7-3AEF-47CF-ADFE-1125DA08D067}"/>
              </a:ext>
            </a:extLst>
          </p:cNvPr>
          <p:cNvSpPr/>
          <p:nvPr/>
        </p:nvSpPr>
        <p:spPr>
          <a:xfrm>
            <a:off x="0" y="459581"/>
            <a:ext cx="12191998" cy="1325563"/>
          </a:xfrm>
          <a:prstGeom prst="rect">
            <a:avLst/>
          </a:prstGeom>
          <a:solidFill>
            <a:srgbClr val="D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i="1" dirty="0">
                <a:solidFill>
                  <a:schemeClr val="tx1"/>
                </a:solidFill>
                <a:latin typeface="Georgia" panose="02040502050405020303" pitchFamily="18" charset="0"/>
              </a:rPr>
              <a:t>Hear, Here </a:t>
            </a:r>
            <a:r>
              <a:rPr lang="en-US" sz="4800" dirty="0">
                <a:solidFill>
                  <a:schemeClr val="tx1"/>
                </a:solidFill>
                <a:latin typeface="Georgia" panose="02040502050405020303" pitchFamily="18" charset="0"/>
              </a:rPr>
              <a:t>Story: Ernie </a:t>
            </a:r>
            <a:r>
              <a:rPr lang="en-US" sz="4800" dirty="0" err="1">
                <a:solidFill>
                  <a:schemeClr val="tx1"/>
                </a:solidFill>
                <a:latin typeface="Georgia" panose="02040502050405020303" pitchFamily="18" charset="0"/>
              </a:rPr>
              <a:t>Boszhardt</a:t>
            </a:r>
            <a:r>
              <a:rPr lang="en-US" sz="4800" dirty="0">
                <a:solidFill>
                  <a:schemeClr val="tx1"/>
                </a:solidFill>
                <a:latin typeface="Georgia" panose="02040502050405020303" pitchFamily="18" charset="0"/>
              </a:rPr>
              <a:t> </a:t>
            </a:r>
          </a:p>
        </p:txBody>
      </p:sp>
      <p:pic>
        <p:nvPicPr>
          <p:cNvPr id="2" name="Boszhardt_RobertErnie">
            <a:hlinkClick r:id="" action="ppaction://media"/>
            <a:extLst>
              <a:ext uri="{FF2B5EF4-FFF2-40B4-BE49-F238E27FC236}">
                <a16:creationId xmlns:a16="http://schemas.microsoft.com/office/drawing/2014/main" id="{3C4E6944-C202-4CA8-8482-BDEF93DFD5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15941" y="2246244"/>
            <a:ext cx="3546785" cy="3546785"/>
          </a:xfrm>
          <a:prstGeom prst="rect">
            <a:avLst/>
          </a:prstGeom>
        </p:spPr>
      </p:pic>
      <p:sp>
        <p:nvSpPr>
          <p:cNvPr id="3" name="Rectangle 2">
            <a:extLst>
              <a:ext uri="{FF2B5EF4-FFF2-40B4-BE49-F238E27FC236}">
                <a16:creationId xmlns:a16="http://schemas.microsoft.com/office/drawing/2014/main" id="{52796F4E-982B-4620-8AF3-E7A73EBF80EE}"/>
              </a:ext>
            </a:extLst>
          </p:cNvPr>
          <p:cNvSpPr/>
          <p:nvPr/>
        </p:nvSpPr>
        <p:spPr>
          <a:xfrm>
            <a:off x="568270" y="2680809"/>
            <a:ext cx="5770535" cy="3108543"/>
          </a:xfrm>
          <a:prstGeom prst="rect">
            <a:avLst/>
          </a:prstGeom>
        </p:spPr>
        <p:txBody>
          <a:bodyPr wrap="square">
            <a:spAutoFit/>
          </a:bodyPr>
          <a:lstStyle/>
          <a:p>
            <a:pPr fontAlgn="base"/>
            <a:r>
              <a:rPr lang="en-US" sz="2800" dirty="0">
                <a:latin typeface="Georgia" panose="02040502050405020303" pitchFamily="18" charset="0"/>
              </a:rPr>
              <a:t>Robert (Ernie) </a:t>
            </a:r>
            <a:r>
              <a:rPr lang="en-US" sz="2800" dirty="0" err="1">
                <a:latin typeface="Georgia" panose="02040502050405020303" pitchFamily="18" charset="0"/>
              </a:rPr>
              <a:t>Boszhardt</a:t>
            </a:r>
            <a:r>
              <a:rPr lang="en-US" sz="2800" dirty="0">
                <a:latin typeface="Georgia" panose="02040502050405020303" pitchFamily="18" charset="0"/>
              </a:rPr>
              <a:t>, an archaeologist of La Crosse and the surrounding region, identifies the former Ho-Chunk cemetery where the Oktoberfest grounds are now located.</a:t>
            </a:r>
            <a:br>
              <a:rPr lang="en-US" sz="2800" dirty="0">
                <a:latin typeface="Georgia" panose="02040502050405020303" pitchFamily="18" charset="0"/>
              </a:rPr>
            </a:br>
            <a:endParaRPr lang="en-US" sz="2800" dirty="0">
              <a:latin typeface="Georgia" panose="02040502050405020303" pitchFamily="18" charset="0"/>
            </a:endParaRPr>
          </a:p>
        </p:txBody>
      </p:sp>
    </p:spTree>
    <p:extLst>
      <p:ext uri="{BB962C8B-B14F-4D97-AF65-F5344CB8AC3E}">
        <p14:creationId xmlns:p14="http://schemas.microsoft.com/office/powerpoint/2010/main" val="258946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8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9" name="Picture 8">
            <a:extLst>
              <a:ext uri="{FF2B5EF4-FFF2-40B4-BE49-F238E27FC236}">
                <a16:creationId xmlns:a16="http://schemas.microsoft.com/office/drawing/2014/main" id="{03A02CAB-E9DA-4D7D-8C56-5B5C61244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07F98B1-63EC-4675-9699-CE44B8A42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0" y="515925"/>
            <a:ext cx="12191999" cy="3824032"/>
          </a:xfrm>
          <a:prstGeom prst="rect">
            <a:avLst/>
          </a:prstGeom>
        </p:spPr>
      </p:pic>
      <p:sp>
        <p:nvSpPr>
          <p:cNvPr id="108" name="Shape 108"/>
          <p:cNvSpPr txBox="1">
            <a:spLocks noGrp="1"/>
          </p:cNvSpPr>
          <p:nvPr>
            <p:ph type="ctrTitle"/>
          </p:nvPr>
        </p:nvSpPr>
        <p:spPr>
          <a:xfrm>
            <a:off x="5113440" y="1256231"/>
            <a:ext cx="8018563" cy="2387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Font typeface="Georgia"/>
              <a:buNone/>
            </a:pPr>
            <a:r>
              <a:rPr lang="en-US" b="1" dirty="0">
                <a:latin typeface="Georgia" panose="02040502050405020303" pitchFamily="18" charset="0"/>
              </a:rPr>
              <a:t>Discussion</a:t>
            </a:r>
          </a:p>
        </p:txBody>
      </p:sp>
      <p:sp>
        <p:nvSpPr>
          <p:cNvPr id="15" name="Oval 14">
            <a:extLst>
              <a:ext uri="{FF2B5EF4-FFF2-40B4-BE49-F238E27FC236}">
                <a16:creationId xmlns:a16="http://schemas.microsoft.com/office/drawing/2014/main" id="{4784C49E-9E62-4CEE-8D34-276404E48E60}"/>
              </a:ext>
            </a:extLst>
          </p:cNvPr>
          <p:cNvSpPr/>
          <p:nvPr/>
        </p:nvSpPr>
        <p:spPr>
          <a:xfrm>
            <a:off x="312625" y="515925"/>
            <a:ext cx="6119706" cy="60506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2" name="Oval 1">
            <a:extLst>
              <a:ext uri="{FF2B5EF4-FFF2-40B4-BE49-F238E27FC236}">
                <a16:creationId xmlns:a16="http://schemas.microsoft.com/office/drawing/2014/main" id="{562B6C32-5774-48E2-A907-7790C13CAF50}"/>
              </a:ext>
            </a:extLst>
          </p:cNvPr>
          <p:cNvSpPr/>
          <p:nvPr/>
        </p:nvSpPr>
        <p:spPr>
          <a:xfrm>
            <a:off x="472848" y="725215"/>
            <a:ext cx="5786061" cy="56888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8" name="Content Placeholder 2">
            <a:extLst>
              <a:ext uri="{FF2B5EF4-FFF2-40B4-BE49-F238E27FC236}">
                <a16:creationId xmlns:a16="http://schemas.microsoft.com/office/drawing/2014/main" id="{6D55D5DA-4AC2-4FBB-A123-56842BB8D5AF}"/>
              </a:ext>
            </a:extLst>
          </p:cNvPr>
          <p:cNvSpPr txBox="1">
            <a:spLocks/>
          </p:cNvSpPr>
          <p:nvPr/>
        </p:nvSpPr>
        <p:spPr>
          <a:xfrm>
            <a:off x="1175785" y="1619522"/>
            <a:ext cx="4380186" cy="40486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latin typeface="Georgia" panose="02040502050405020303" pitchFamily="18" charset="0"/>
            </a:endParaRPr>
          </a:p>
        </p:txBody>
      </p:sp>
      <p:sp>
        <p:nvSpPr>
          <p:cNvPr id="7" name="TextBox 6">
            <a:extLst>
              <a:ext uri="{FF2B5EF4-FFF2-40B4-BE49-F238E27FC236}">
                <a16:creationId xmlns:a16="http://schemas.microsoft.com/office/drawing/2014/main" id="{87B040C4-DB6E-4AC7-85DD-DFE4D2CF2F41}"/>
              </a:ext>
            </a:extLst>
          </p:cNvPr>
          <p:cNvSpPr txBox="1"/>
          <p:nvPr/>
        </p:nvSpPr>
        <p:spPr>
          <a:xfrm>
            <a:off x="1262496" y="2062339"/>
            <a:ext cx="4380186" cy="3539430"/>
          </a:xfrm>
          <a:prstGeom prst="rect">
            <a:avLst/>
          </a:prstGeom>
          <a:noFill/>
        </p:spPr>
        <p:txBody>
          <a:bodyPr wrap="square" rtlCol="0">
            <a:spAutoFit/>
          </a:bodyPr>
          <a:lstStyle/>
          <a:p>
            <a:pPr algn="ctr"/>
            <a:r>
              <a:rPr lang="en-US" sz="3200" dirty="0">
                <a:latin typeface="Georgia" panose="02040502050405020303" pitchFamily="18" charset="0"/>
              </a:rPr>
              <a:t>How did archeologists know there was a Ho-Chunk cemetery on the Oktoberfest grounds? What would you do as an archeologist if you found this?  </a:t>
            </a:r>
          </a:p>
        </p:txBody>
      </p:sp>
    </p:spTree>
    <p:extLst>
      <p:ext uri="{BB962C8B-B14F-4D97-AF65-F5344CB8AC3E}">
        <p14:creationId xmlns:p14="http://schemas.microsoft.com/office/powerpoint/2010/main" val="3333714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7411D7-3AEF-47CF-ADFE-1125DA08D067}"/>
              </a:ext>
            </a:extLst>
          </p:cNvPr>
          <p:cNvSpPr/>
          <p:nvPr/>
        </p:nvSpPr>
        <p:spPr>
          <a:xfrm>
            <a:off x="2" y="5054599"/>
            <a:ext cx="12191998" cy="1325563"/>
          </a:xfrm>
          <a:prstGeom prst="rect">
            <a:avLst/>
          </a:prstGeom>
          <a:solidFill>
            <a:srgbClr val="D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Georgia" panose="02040502050405020303" pitchFamily="18" charset="0"/>
              </a:rPr>
              <a:t>Ho Chunk Representation </a:t>
            </a:r>
          </a:p>
        </p:txBody>
      </p:sp>
      <p:pic>
        <p:nvPicPr>
          <p:cNvPr id="3" name="Picture 2" descr="A picture containing sky, indoor, wall&#10;&#10;Description generated with very high confidence">
            <a:extLst>
              <a:ext uri="{FF2B5EF4-FFF2-40B4-BE49-F238E27FC236}">
                <a16:creationId xmlns:a16="http://schemas.microsoft.com/office/drawing/2014/main" id="{CB48338C-FCCD-4C4E-9A9D-264F8A6F3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67" y="258233"/>
            <a:ext cx="5604933" cy="3736622"/>
          </a:xfrm>
          <a:prstGeom prst="rect">
            <a:avLst/>
          </a:prstGeom>
        </p:spPr>
      </p:pic>
      <p:pic>
        <p:nvPicPr>
          <p:cNvPr id="5122" name="Picture 2" descr="Image result for pump house mural">
            <a:extLst>
              <a:ext uri="{FF2B5EF4-FFF2-40B4-BE49-F238E27FC236}">
                <a16:creationId xmlns:a16="http://schemas.microsoft.com/office/drawing/2014/main" id="{8B062573-24C0-4614-BB24-1489786A9E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5758" y="1188155"/>
            <a:ext cx="6738375" cy="3736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524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7411D7-3AEF-47CF-ADFE-1125DA08D067}"/>
              </a:ext>
            </a:extLst>
          </p:cNvPr>
          <p:cNvSpPr/>
          <p:nvPr/>
        </p:nvSpPr>
        <p:spPr>
          <a:xfrm>
            <a:off x="0" y="459581"/>
            <a:ext cx="12191998" cy="1325563"/>
          </a:xfrm>
          <a:prstGeom prst="rect">
            <a:avLst/>
          </a:prstGeom>
          <a:solidFill>
            <a:srgbClr val="D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i="1" dirty="0">
                <a:solidFill>
                  <a:schemeClr val="tx1"/>
                </a:solidFill>
                <a:latin typeface="Georgia" panose="02040502050405020303" pitchFamily="18" charset="0"/>
              </a:rPr>
              <a:t>Hear, Here </a:t>
            </a:r>
            <a:r>
              <a:rPr lang="en-US" sz="4800" dirty="0">
                <a:solidFill>
                  <a:schemeClr val="tx1"/>
                </a:solidFill>
                <a:latin typeface="Georgia" panose="02040502050405020303" pitchFamily="18" charset="0"/>
              </a:rPr>
              <a:t>Story: Elmer Peterson</a:t>
            </a:r>
          </a:p>
        </p:txBody>
      </p:sp>
      <p:pic>
        <p:nvPicPr>
          <p:cNvPr id="2" name="Petersen_-Elmer">
            <a:hlinkClick r:id="" action="ppaction://media"/>
            <a:extLst>
              <a:ext uri="{FF2B5EF4-FFF2-40B4-BE49-F238E27FC236}">
                <a16:creationId xmlns:a16="http://schemas.microsoft.com/office/drawing/2014/main" id="{05BB0BAE-6DA9-401C-9629-871C8FB2C7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2152" y="1789757"/>
            <a:ext cx="2631524" cy="2631524"/>
          </a:xfrm>
          <a:prstGeom prst="rect">
            <a:avLst/>
          </a:prstGeom>
        </p:spPr>
      </p:pic>
      <p:sp>
        <p:nvSpPr>
          <p:cNvPr id="3" name="Rectangle 2">
            <a:extLst>
              <a:ext uri="{FF2B5EF4-FFF2-40B4-BE49-F238E27FC236}">
                <a16:creationId xmlns:a16="http://schemas.microsoft.com/office/drawing/2014/main" id="{B85A0997-AEFC-4F71-AF98-0D9254F85EC7}"/>
              </a:ext>
            </a:extLst>
          </p:cNvPr>
          <p:cNvSpPr/>
          <p:nvPr/>
        </p:nvSpPr>
        <p:spPr>
          <a:xfrm>
            <a:off x="7222209" y="4180344"/>
            <a:ext cx="4631409" cy="2677656"/>
          </a:xfrm>
          <a:prstGeom prst="rect">
            <a:avLst/>
          </a:prstGeom>
        </p:spPr>
        <p:txBody>
          <a:bodyPr wrap="square">
            <a:spAutoFit/>
          </a:bodyPr>
          <a:lstStyle/>
          <a:p>
            <a:r>
              <a:rPr lang="en-US" sz="2800" dirty="0">
                <a:latin typeface="Georgia" panose="02040502050405020303" pitchFamily="18" charset="0"/>
              </a:rPr>
              <a:t>Elmer Peterson was asked to create a sculpture for the city of La Crosse and chose to depict lacrosse players to honor the history of the area.</a:t>
            </a:r>
          </a:p>
        </p:txBody>
      </p:sp>
      <p:pic>
        <p:nvPicPr>
          <p:cNvPr id="5" name="Picture 4" descr="A clock tower in the middle of a park&#10;&#10;Description generated with high confidence">
            <a:extLst>
              <a:ext uri="{FF2B5EF4-FFF2-40B4-BE49-F238E27FC236}">
                <a16:creationId xmlns:a16="http://schemas.microsoft.com/office/drawing/2014/main" id="{A40596CC-5741-4416-8AC4-9D45C174BE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378" y="2234944"/>
            <a:ext cx="6550824" cy="4372675"/>
          </a:xfrm>
          <a:prstGeom prst="rect">
            <a:avLst/>
          </a:prstGeom>
        </p:spPr>
      </p:pic>
    </p:spTree>
    <p:extLst>
      <p:ext uri="{BB962C8B-B14F-4D97-AF65-F5344CB8AC3E}">
        <p14:creationId xmlns:p14="http://schemas.microsoft.com/office/powerpoint/2010/main" val="37674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8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7411D7-3AEF-47CF-ADFE-1125DA08D067}"/>
              </a:ext>
            </a:extLst>
          </p:cNvPr>
          <p:cNvSpPr/>
          <p:nvPr/>
        </p:nvSpPr>
        <p:spPr>
          <a:xfrm>
            <a:off x="2" y="520723"/>
            <a:ext cx="12191998" cy="1325563"/>
          </a:xfrm>
          <a:prstGeom prst="rect">
            <a:avLst/>
          </a:prstGeom>
          <a:solidFill>
            <a:srgbClr val="D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i="1" dirty="0">
                <a:solidFill>
                  <a:schemeClr val="tx1"/>
                </a:solidFill>
                <a:latin typeface="Georgia" panose="02040502050405020303" pitchFamily="18" charset="0"/>
              </a:rPr>
              <a:t>Hear, Here </a:t>
            </a:r>
            <a:r>
              <a:rPr lang="en-US" sz="4800" dirty="0">
                <a:solidFill>
                  <a:schemeClr val="tx1"/>
                </a:solidFill>
                <a:latin typeface="Georgia" panose="02040502050405020303" pitchFamily="18" charset="0"/>
              </a:rPr>
              <a:t>Story: Tracy Littlejohn</a:t>
            </a:r>
          </a:p>
        </p:txBody>
      </p:sp>
      <p:sp>
        <p:nvSpPr>
          <p:cNvPr id="4" name="Rectangle 3">
            <a:extLst>
              <a:ext uri="{FF2B5EF4-FFF2-40B4-BE49-F238E27FC236}">
                <a16:creationId xmlns:a16="http://schemas.microsoft.com/office/drawing/2014/main" id="{63B7D820-B4F4-4E7F-925C-A1051909A6ED}"/>
              </a:ext>
            </a:extLst>
          </p:cNvPr>
          <p:cNvSpPr/>
          <p:nvPr/>
        </p:nvSpPr>
        <p:spPr>
          <a:xfrm>
            <a:off x="423333" y="2176271"/>
            <a:ext cx="3556000" cy="4093428"/>
          </a:xfrm>
          <a:prstGeom prst="rect">
            <a:avLst/>
          </a:prstGeom>
        </p:spPr>
        <p:txBody>
          <a:bodyPr wrap="square">
            <a:spAutoFit/>
          </a:bodyPr>
          <a:lstStyle/>
          <a:p>
            <a:r>
              <a:rPr lang="en-US" sz="2600" dirty="0">
                <a:latin typeface="Georgia" panose="02040502050405020303" pitchFamily="18" charset="0"/>
              </a:rPr>
              <a:t>Tracy Littlejohn was involved in the process of bringing the trompe-l'oeil style mural to The Pump House and appreciated the efforts made to make the mural both historically and culturally reflective.</a:t>
            </a:r>
          </a:p>
        </p:txBody>
      </p:sp>
      <p:pic>
        <p:nvPicPr>
          <p:cNvPr id="7" name="Picture 6" descr="A picture containing building, outdoor&#10;&#10;Description generated with very high confidence">
            <a:extLst>
              <a:ext uri="{FF2B5EF4-FFF2-40B4-BE49-F238E27FC236}">
                <a16:creationId xmlns:a16="http://schemas.microsoft.com/office/drawing/2014/main" id="{94FAF73D-D628-4E7E-9F64-D9C9BF7A51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0773" y="2253698"/>
            <a:ext cx="5796148" cy="3868929"/>
          </a:xfrm>
          <a:prstGeom prst="rect">
            <a:avLst/>
          </a:prstGeom>
        </p:spPr>
      </p:pic>
      <p:pic>
        <p:nvPicPr>
          <p:cNvPr id="10" name="Littlejohn_Tracy_Audio_1">
            <a:hlinkClick r:id="" action="ppaction://media"/>
            <a:extLst>
              <a:ext uri="{FF2B5EF4-FFF2-40B4-BE49-F238E27FC236}">
                <a16:creationId xmlns:a16="http://schemas.microsoft.com/office/drawing/2014/main" id="{2FAC0FD0-0D5E-4526-B755-B717C1A308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84107" y="3172523"/>
            <a:ext cx="2011892" cy="2011892"/>
          </a:xfrm>
          <a:prstGeom prst="rect">
            <a:avLst/>
          </a:prstGeom>
        </p:spPr>
      </p:pic>
    </p:spTree>
    <p:extLst>
      <p:ext uri="{BB962C8B-B14F-4D97-AF65-F5344CB8AC3E}">
        <p14:creationId xmlns:p14="http://schemas.microsoft.com/office/powerpoint/2010/main" val="231868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8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7411D7-3AEF-47CF-ADFE-1125DA08D067}"/>
              </a:ext>
            </a:extLst>
          </p:cNvPr>
          <p:cNvSpPr/>
          <p:nvPr/>
        </p:nvSpPr>
        <p:spPr>
          <a:xfrm>
            <a:off x="0" y="459581"/>
            <a:ext cx="12191998" cy="1325563"/>
          </a:xfrm>
          <a:prstGeom prst="rect">
            <a:avLst/>
          </a:prstGeom>
          <a:solidFill>
            <a:srgbClr val="D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i="1" dirty="0">
                <a:solidFill>
                  <a:schemeClr val="tx1"/>
                </a:solidFill>
                <a:latin typeface="Georgia" panose="02040502050405020303" pitchFamily="18" charset="0"/>
              </a:rPr>
              <a:t>                                Hear, Here </a:t>
            </a:r>
            <a:r>
              <a:rPr lang="en-US" sz="4400" dirty="0">
                <a:solidFill>
                  <a:schemeClr val="tx1"/>
                </a:solidFill>
                <a:latin typeface="Georgia" panose="02040502050405020303" pitchFamily="18" charset="0"/>
              </a:rPr>
              <a:t>Story: Dan Green  </a:t>
            </a:r>
          </a:p>
        </p:txBody>
      </p:sp>
      <p:sp>
        <p:nvSpPr>
          <p:cNvPr id="4" name="Rectangle 3">
            <a:extLst>
              <a:ext uri="{FF2B5EF4-FFF2-40B4-BE49-F238E27FC236}">
                <a16:creationId xmlns:a16="http://schemas.microsoft.com/office/drawing/2014/main" id="{5C18345D-4E20-4001-BCBE-925A7D7795DE}"/>
              </a:ext>
            </a:extLst>
          </p:cNvPr>
          <p:cNvSpPr/>
          <p:nvPr/>
        </p:nvSpPr>
        <p:spPr>
          <a:xfrm>
            <a:off x="4557888" y="3640668"/>
            <a:ext cx="4364885" cy="2893100"/>
          </a:xfrm>
          <a:prstGeom prst="rect">
            <a:avLst/>
          </a:prstGeom>
        </p:spPr>
        <p:txBody>
          <a:bodyPr wrap="square">
            <a:spAutoFit/>
          </a:bodyPr>
          <a:lstStyle/>
          <a:p>
            <a:r>
              <a:rPr lang="en-US" sz="2600" dirty="0">
                <a:latin typeface="Georgia" panose="02040502050405020303" pitchFamily="18" charset="0"/>
              </a:rPr>
              <a:t>Dan Green, also known as ­­­­­­­­­­­­­Kera Cho Mani </a:t>
            </a:r>
            <a:r>
              <a:rPr lang="en-US" sz="2600" dirty="0" err="1">
                <a:latin typeface="Georgia" panose="02040502050405020303" pitchFamily="18" charset="0"/>
              </a:rPr>
              <a:t>ga</a:t>
            </a:r>
            <a:r>
              <a:rPr lang="en-US" sz="2600" dirty="0">
                <a:latin typeface="Georgia" panose="02040502050405020303" pitchFamily="18" charset="0"/>
              </a:rPr>
              <a:t>, fights for Native American imagery, such as the Hiawatha statue in Riverside Park, to be updated to help combat stereotypes.</a:t>
            </a:r>
          </a:p>
        </p:txBody>
      </p:sp>
      <p:pic>
        <p:nvPicPr>
          <p:cNvPr id="7" name="Green_Daniel_Audio_1">
            <a:hlinkClick r:id="" action="ppaction://media"/>
            <a:extLst>
              <a:ext uri="{FF2B5EF4-FFF2-40B4-BE49-F238E27FC236}">
                <a16:creationId xmlns:a16="http://schemas.microsoft.com/office/drawing/2014/main" id="{58F9E0B7-2FFE-4DC2-B864-70F0997A21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0325" y="1879279"/>
            <a:ext cx="1740259" cy="1740259"/>
          </a:xfrm>
          <a:prstGeom prst="rect">
            <a:avLst/>
          </a:prstGeom>
        </p:spPr>
      </p:pic>
      <p:pic>
        <p:nvPicPr>
          <p:cNvPr id="10" name="Picture 9">
            <a:extLst>
              <a:ext uri="{FF2B5EF4-FFF2-40B4-BE49-F238E27FC236}">
                <a16:creationId xmlns:a16="http://schemas.microsoft.com/office/drawing/2014/main" id="{779F12FF-782A-461D-9A26-4FF2FE4C88BA}"/>
              </a:ext>
            </a:extLst>
          </p:cNvPr>
          <p:cNvPicPr>
            <a:picLocks noChangeAspect="1"/>
          </p:cNvPicPr>
          <p:nvPr/>
        </p:nvPicPr>
        <p:blipFill rotWithShape="1">
          <a:blip r:embed="rId6"/>
          <a:srcRect l="12709" r="11032"/>
          <a:stretch/>
        </p:blipFill>
        <p:spPr>
          <a:xfrm>
            <a:off x="8922773" y="2588419"/>
            <a:ext cx="2905433" cy="3810000"/>
          </a:xfrm>
          <a:prstGeom prst="rect">
            <a:avLst/>
          </a:prstGeom>
        </p:spPr>
      </p:pic>
      <p:pic>
        <p:nvPicPr>
          <p:cNvPr id="13" name="Picture 12" descr="A statue in front of a tree&#10;&#10;Description generated with high confidence">
            <a:extLst>
              <a:ext uri="{FF2B5EF4-FFF2-40B4-BE49-F238E27FC236}">
                <a16:creationId xmlns:a16="http://schemas.microsoft.com/office/drawing/2014/main" id="{DC737933-F59C-48EE-BEB0-FBB459AF0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7026" y="840658"/>
            <a:ext cx="3971110" cy="5557761"/>
          </a:xfrm>
          <a:prstGeom prst="rect">
            <a:avLst/>
          </a:prstGeom>
        </p:spPr>
      </p:pic>
    </p:spTree>
    <p:extLst>
      <p:ext uri="{BB962C8B-B14F-4D97-AF65-F5344CB8AC3E}">
        <p14:creationId xmlns:p14="http://schemas.microsoft.com/office/powerpoint/2010/main" val="34159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7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9" name="Picture 8">
            <a:extLst>
              <a:ext uri="{FF2B5EF4-FFF2-40B4-BE49-F238E27FC236}">
                <a16:creationId xmlns:a16="http://schemas.microsoft.com/office/drawing/2014/main" id="{6CE55B43-65B8-408B-9548-571DEC129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07F98B1-63EC-4675-9699-CE44B8A42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1" y="594144"/>
            <a:ext cx="12191999" cy="3824032"/>
          </a:xfrm>
          <a:prstGeom prst="rect">
            <a:avLst/>
          </a:prstGeom>
        </p:spPr>
      </p:pic>
      <p:sp>
        <p:nvSpPr>
          <p:cNvPr id="108" name="Shape 108"/>
          <p:cNvSpPr txBox="1">
            <a:spLocks noGrp="1"/>
          </p:cNvSpPr>
          <p:nvPr>
            <p:ph type="ctrTitle"/>
          </p:nvPr>
        </p:nvSpPr>
        <p:spPr>
          <a:xfrm>
            <a:off x="4876374" y="1312360"/>
            <a:ext cx="8018563" cy="2387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Font typeface="Georgia"/>
              <a:buNone/>
            </a:pPr>
            <a:r>
              <a:rPr lang="en-US" b="1" dirty="0">
                <a:latin typeface="Georgia" panose="02040502050405020303" pitchFamily="18" charset="0"/>
              </a:rPr>
              <a:t>Discussion</a:t>
            </a:r>
          </a:p>
        </p:txBody>
      </p:sp>
      <p:sp>
        <p:nvSpPr>
          <p:cNvPr id="15" name="Oval 14">
            <a:extLst>
              <a:ext uri="{FF2B5EF4-FFF2-40B4-BE49-F238E27FC236}">
                <a16:creationId xmlns:a16="http://schemas.microsoft.com/office/drawing/2014/main" id="{4784C49E-9E62-4CEE-8D34-276404E48E60}"/>
              </a:ext>
            </a:extLst>
          </p:cNvPr>
          <p:cNvSpPr/>
          <p:nvPr/>
        </p:nvSpPr>
        <p:spPr>
          <a:xfrm>
            <a:off x="312625" y="515925"/>
            <a:ext cx="6119706" cy="60506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2" name="Oval 1">
            <a:extLst>
              <a:ext uri="{FF2B5EF4-FFF2-40B4-BE49-F238E27FC236}">
                <a16:creationId xmlns:a16="http://schemas.microsoft.com/office/drawing/2014/main" id="{562B6C32-5774-48E2-A907-7790C13CAF50}"/>
              </a:ext>
            </a:extLst>
          </p:cNvPr>
          <p:cNvSpPr/>
          <p:nvPr/>
        </p:nvSpPr>
        <p:spPr>
          <a:xfrm>
            <a:off x="472848" y="725215"/>
            <a:ext cx="5786061" cy="56888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8" name="Content Placeholder 2">
            <a:extLst>
              <a:ext uri="{FF2B5EF4-FFF2-40B4-BE49-F238E27FC236}">
                <a16:creationId xmlns:a16="http://schemas.microsoft.com/office/drawing/2014/main" id="{6D55D5DA-4AC2-4FBB-A123-56842BB8D5AF}"/>
              </a:ext>
            </a:extLst>
          </p:cNvPr>
          <p:cNvSpPr txBox="1">
            <a:spLocks/>
          </p:cNvSpPr>
          <p:nvPr/>
        </p:nvSpPr>
        <p:spPr>
          <a:xfrm>
            <a:off x="1175785" y="1619522"/>
            <a:ext cx="4380186" cy="40486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latin typeface="Georgia" panose="02040502050405020303" pitchFamily="18" charset="0"/>
            </a:endParaRPr>
          </a:p>
        </p:txBody>
      </p:sp>
      <p:sp>
        <p:nvSpPr>
          <p:cNvPr id="7" name="TextBox 6">
            <a:extLst>
              <a:ext uri="{FF2B5EF4-FFF2-40B4-BE49-F238E27FC236}">
                <a16:creationId xmlns:a16="http://schemas.microsoft.com/office/drawing/2014/main" id="{09891C00-8E85-44D9-AB4C-7B2AF11224C9}"/>
              </a:ext>
            </a:extLst>
          </p:cNvPr>
          <p:cNvSpPr txBox="1"/>
          <p:nvPr/>
        </p:nvSpPr>
        <p:spPr>
          <a:xfrm>
            <a:off x="1182385" y="1609094"/>
            <a:ext cx="4380186" cy="3970318"/>
          </a:xfrm>
          <a:prstGeom prst="rect">
            <a:avLst/>
          </a:prstGeom>
          <a:noFill/>
        </p:spPr>
        <p:txBody>
          <a:bodyPr wrap="square" rtlCol="0">
            <a:spAutoFit/>
          </a:bodyPr>
          <a:lstStyle/>
          <a:p>
            <a:pPr algn="ctr"/>
            <a:r>
              <a:rPr lang="en-US" sz="3600" dirty="0">
                <a:latin typeface="Georgia" panose="02040502050405020303" pitchFamily="18" charset="0"/>
              </a:rPr>
              <a:t>How are Native Americans portrayed in media today? How does La Crosse portray the Ho Chunk through monuments?  </a:t>
            </a:r>
          </a:p>
        </p:txBody>
      </p:sp>
    </p:spTree>
    <p:extLst>
      <p:ext uri="{BB962C8B-B14F-4D97-AF65-F5344CB8AC3E}">
        <p14:creationId xmlns:p14="http://schemas.microsoft.com/office/powerpoint/2010/main" val="3193265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7411D7-3AEF-47CF-ADFE-1125DA08D067}"/>
              </a:ext>
            </a:extLst>
          </p:cNvPr>
          <p:cNvSpPr/>
          <p:nvPr/>
        </p:nvSpPr>
        <p:spPr>
          <a:xfrm>
            <a:off x="0" y="475127"/>
            <a:ext cx="12191998" cy="1325563"/>
          </a:xfrm>
          <a:prstGeom prst="rect">
            <a:avLst/>
          </a:prstGeom>
          <a:solidFill>
            <a:srgbClr val="D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Georgia" panose="02040502050405020303" pitchFamily="18" charset="0"/>
              </a:rPr>
              <a:t>Conclusion- Think, Pair, Share</a:t>
            </a:r>
          </a:p>
        </p:txBody>
      </p:sp>
      <p:sp>
        <p:nvSpPr>
          <p:cNvPr id="4" name="TextBox 3">
            <a:extLst>
              <a:ext uri="{FF2B5EF4-FFF2-40B4-BE49-F238E27FC236}">
                <a16:creationId xmlns:a16="http://schemas.microsoft.com/office/drawing/2014/main" id="{9EE806FC-41FA-4E40-A7DC-5FF0E01C49BD}"/>
              </a:ext>
            </a:extLst>
          </p:cNvPr>
          <p:cNvSpPr txBox="1"/>
          <p:nvPr/>
        </p:nvSpPr>
        <p:spPr>
          <a:xfrm>
            <a:off x="413391" y="2425776"/>
            <a:ext cx="11365215" cy="2862322"/>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Georgia" panose="02040502050405020303" pitchFamily="18" charset="0"/>
              </a:rPr>
              <a:t>What is one thing that you learned from this lesson?</a:t>
            </a:r>
          </a:p>
          <a:p>
            <a:pPr marL="571500" indent="-571500">
              <a:buFont typeface="Arial" panose="020B0604020202020204" pitchFamily="34" charset="0"/>
              <a:buChar char="•"/>
            </a:pPr>
            <a:r>
              <a:rPr lang="en-US" sz="3600" dirty="0">
                <a:latin typeface="Georgia" panose="02040502050405020303" pitchFamily="18" charset="0"/>
              </a:rPr>
              <a:t>What is one thing that surprised or resonated with you from this lesson?</a:t>
            </a:r>
          </a:p>
          <a:p>
            <a:pPr marL="571500" indent="-571500">
              <a:buFont typeface="Arial" panose="020B0604020202020204" pitchFamily="34" charset="0"/>
              <a:buChar char="•"/>
            </a:pPr>
            <a:r>
              <a:rPr lang="en-US" sz="3600" dirty="0">
                <a:latin typeface="Georgia" panose="02040502050405020303" pitchFamily="18" charset="0"/>
              </a:rPr>
              <a:t>What is one thing you want to know more about after this lesson?</a:t>
            </a:r>
          </a:p>
        </p:txBody>
      </p:sp>
    </p:spTree>
    <p:extLst>
      <p:ext uri="{BB962C8B-B14F-4D97-AF65-F5344CB8AC3E}">
        <p14:creationId xmlns:p14="http://schemas.microsoft.com/office/powerpoint/2010/main" val="653776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7411D7-3AEF-47CF-ADFE-1125DA08D067}"/>
              </a:ext>
            </a:extLst>
          </p:cNvPr>
          <p:cNvSpPr/>
          <p:nvPr/>
        </p:nvSpPr>
        <p:spPr>
          <a:xfrm>
            <a:off x="0" y="459581"/>
            <a:ext cx="12191998" cy="1325563"/>
          </a:xfrm>
          <a:prstGeom prst="rect">
            <a:avLst/>
          </a:prstGeom>
          <a:solidFill>
            <a:srgbClr val="D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Georgia"/>
                <a:sym typeface="Georgia"/>
              </a:rPr>
              <a:t>Lesson Road Map</a:t>
            </a:r>
            <a:endParaRPr lang="en-US" sz="4800" dirty="0">
              <a:solidFill>
                <a:schemeClr val="tx1"/>
              </a:solidFill>
              <a:latin typeface="Georgia" panose="02040502050405020303" pitchFamily="18" charset="0"/>
            </a:endParaRPr>
          </a:p>
        </p:txBody>
      </p:sp>
      <p:sp>
        <p:nvSpPr>
          <p:cNvPr id="8" name="Shape 115">
            <a:extLst>
              <a:ext uri="{FF2B5EF4-FFF2-40B4-BE49-F238E27FC236}">
                <a16:creationId xmlns:a16="http://schemas.microsoft.com/office/drawing/2014/main" id="{7FAC616F-7876-48F1-B1D9-557D266B4198}"/>
              </a:ext>
            </a:extLst>
          </p:cNvPr>
          <p:cNvSpPr txBox="1">
            <a:spLocks noGrp="1"/>
          </p:cNvSpPr>
          <p:nvPr>
            <p:ph type="subTitle" idx="1"/>
          </p:nvPr>
        </p:nvSpPr>
        <p:spPr>
          <a:xfrm>
            <a:off x="887895" y="2439073"/>
            <a:ext cx="5208104" cy="16557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D45836"/>
              </a:buClr>
              <a:buSzPts val="2720"/>
              <a:buFont typeface="Arial" panose="020B0604020202020204" pitchFamily="34" charset="0"/>
              <a:buChar char="•"/>
            </a:pPr>
            <a:r>
              <a:rPr lang="en-US" sz="2800" i="0" u="none" strike="noStrike" cap="none" dirty="0">
                <a:solidFill>
                  <a:schemeClr val="dk1"/>
                </a:solidFill>
                <a:ea typeface="Trebuchet MS"/>
                <a:cs typeface="Trebuchet MS"/>
                <a:sym typeface="Trebuchet MS"/>
              </a:rPr>
              <a:t>Early Ho-Chunk History</a:t>
            </a:r>
          </a:p>
          <a:p>
            <a:pPr marL="342900" marR="0" lvl="0" indent="-342900" algn="l" rtl="0">
              <a:lnSpc>
                <a:spcPct val="100000"/>
              </a:lnSpc>
              <a:spcBef>
                <a:spcPts val="0"/>
              </a:spcBef>
              <a:spcAft>
                <a:spcPts val="0"/>
              </a:spcAft>
              <a:buClr>
                <a:srgbClr val="D45836"/>
              </a:buClr>
              <a:buSzPts val="2720"/>
              <a:buFont typeface="Arial" panose="020B0604020202020204" pitchFamily="34" charset="0"/>
              <a:buChar char="•"/>
            </a:pPr>
            <a:r>
              <a:rPr lang="en-US" sz="2800" dirty="0">
                <a:solidFill>
                  <a:schemeClr val="dk1"/>
                </a:solidFill>
                <a:ea typeface="Trebuchet MS"/>
                <a:cs typeface="Trebuchet MS"/>
                <a:sym typeface="Trebuchet MS"/>
              </a:rPr>
              <a:t>Map of Ho-Chunk Lands</a:t>
            </a:r>
          </a:p>
          <a:p>
            <a:pPr marL="342900" marR="0" lvl="0" indent="-342900" algn="l" rtl="0">
              <a:lnSpc>
                <a:spcPct val="100000"/>
              </a:lnSpc>
              <a:spcBef>
                <a:spcPts val="0"/>
              </a:spcBef>
              <a:spcAft>
                <a:spcPts val="0"/>
              </a:spcAft>
              <a:buClr>
                <a:srgbClr val="D45836"/>
              </a:buClr>
              <a:buSzPts val="2720"/>
              <a:buFont typeface="Arial" panose="020B0604020202020204" pitchFamily="34" charset="0"/>
              <a:buChar char="•"/>
            </a:pPr>
            <a:r>
              <a:rPr lang="en-US" sz="2800" dirty="0">
                <a:solidFill>
                  <a:schemeClr val="dk1"/>
                </a:solidFill>
                <a:ea typeface="Trebuchet MS"/>
                <a:cs typeface="Trebuchet MS"/>
                <a:sym typeface="Trebuchet MS"/>
              </a:rPr>
              <a:t>Ho-Chunk Culture</a:t>
            </a:r>
          </a:p>
          <a:p>
            <a:pPr marL="342900" marR="0" lvl="0" indent="-342900" algn="l" rtl="0">
              <a:lnSpc>
                <a:spcPct val="100000"/>
              </a:lnSpc>
              <a:spcBef>
                <a:spcPts val="0"/>
              </a:spcBef>
              <a:spcAft>
                <a:spcPts val="0"/>
              </a:spcAft>
              <a:buClr>
                <a:srgbClr val="D45836"/>
              </a:buClr>
              <a:buSzPts val="2720"/>
              <a:buFont typeface="Arial" panose="020B0604020202020204" pitchFamily="34" charset="0"/>
              <a:buChar char="•"/>
            </a:pPr>
            <a:r>
              <a:rPr lang="en-US" sz="2800" dirty="0">
                <a:solidFill>
                  <a:schemeClr val="dk1"/>
                </a:solidFill>
                <a:ea typeface="Trebuchet MS"/>
                <a:cs typeface="Trebuchet MS"/>
                <a:sym typeface="Trebuchet MS"/>
              </a:rPr>
              <a:t>Basket weaving</a:t>
            </a:r>
          </a:p>
          <a:p>
            <a:pPr marL="342900" marR="0" lvl="0" indent="-342900" algn="l" rtl="0">
              <a:lnSpc>
                <a:spcPct val="100000"/>
              </a:lnSpc>
              <a:spcBef>
                <a:spcPts val="0"/>
              </a:spcBef>
              <a:spcAft>
                <a:spcPts val="0"/>
              </a:spcAft>
              <a:buClr>
                <a:srgbClr val="D45836"/>
              </a:buClr>
              <a:buSzPts val="2720"/>
              <a:buFont typeface="Arial" panose="020B0604020202020204" pitchFamily="34" charset="0"/>
              <a:buChar char="•"/>
            </a:pPr>
            <a:r>
              <a:rPr lang="en-US" sz="2800" dirty="0">
                <a:solidFill>
                  <a:schemeClr val="dk1"/>
                </a:solidFill>
                <a:ea typeface="Trebuchet MS"/>
                <a:cs typeface="Trebuchet MS"/>
                <a:sym typeface="Trebuchet MS"/>
              </a:rPr>
              <a:t>Ho-Chunk Cemeteries </a:t>
            </a:r>
          </a:p>
          <a:p>
            <a:pPr marL="342900" marR="0" lvl="0" indent="-342900" algn="l" rtl="0">
              <a:lnSpc>
                <a:spcPct val="100000"/>
              </a:lnSpc>
              <a:spcBef>
                <a:spcPts val="0"/>
              </a:spcBef>
              <a:spcAft>
                <a:spcPts val="0"/>
              </a:spcAft>
              <a:buClr>
                <a:srgbClr val="D45836"/>
              </a:buClr>
              <a:buSzPts val="2720"/>
              <a:buFont typeface="Arial" panose="020B0604020202020204" pitchFamily="34" charset="0"/>
              <a:buChar char="•"/>
            </a:pPr>
            <a:r>
              <a:rPr lang="en-US" sz="2800" dirty="0">
                <a:solidFill>
                  <a:schemeClr val="dk1"/>
                </a:solidFill>
                <a:ea typeface="Trebuchet MS"/>
                <a:cs typeface="Trebuchet MS"/>
                <a:sym typeface="Trebuchet MS"/>
              </a:rPr>
              <a:t>Art, Monuments, and Representation of the Ho Chunk in La Crosse</a:t>
            </a:r>
          </a:p>
          <a:p>
            <a:pPr marL="342900" marR="0" lvl="0" indent="-342900" algn="l" rtl="0">
              <a:lnSpc>
                <a:spcPct val="100000"/>
              </a:lnSpc>
              <a:spcBef>
                <a:spcPts val="0"/>
              </a:spcBef>
              <a:spcAft>
                <a:spcPts val="0"/>
              </a:spcAft>
              <a:buClr>
                <a:srgbClr val="D45836"/>
              </a:buClr>
              <a:buSzPts val="2720"/>
              <a:buFont typeface="Arial" panose="020B0604020202020204" pitchFamily="34" charset="0"/>
              <a:buChar char="•"/>
            </a:pPr>
            <a:endParaRPr lang="en-US" sz="2800" dirty="0">
              <a:solidFill>
                <a:schemeClr val="dk1"/>
              </a:solidFill>
              <a:latin typeface="Georgia" panose="02040502050405020303" pitchFamily="18" charset="0"/>
              <a:ea typeface="Trebuchet MS"/>
              <a:cs typeface="Trebuchet MS"/>
              <a:sym typeface="Trebuchet MS"/>
            </a:endParaRPr>
          </a:p>
          <a:p>
            <a:pPr marL="342900" marR="0" lvl="0" indent="-342900" algn="l" rtl="0">
              <a:lnSpc>
                <a:spcPct val="100000"/>
              </a:lnSpc>
              <a:spcBef>
                <a:spcPts val="0"/>
              </a:spcBef>
              <a:spcAft>
                <a:spcPts val="0"/>
              </a:spcAft>
              <a:buClr>
                <a:srgbClr val="D45836"/>
              </a:buClr>
              <a:buSzPts val="2720"/>
              <a:buFont typeface="Arial" panose="020B0604020202020204" pitchFamily="34" charset="0"/>
              <a:buChar char="•"/>
            </a:pPr>
            <a:endParaRPr lang="en-US" sz="2800" i="0" u="none" strike="noStrike" cap="none" dirty="0">
              <a:solidFill>
                <a:schemeClr val="dk1"/>
              </a:solidFill>
              <a:latin typeface="Georgia" panose="02040502050405020303" pitchFamily="18" charset="0"/>
              <a:ea typeface="Trebuchet MS"/>
              <a:cs typeface="Trebuchet MS"/>
              <a:sym typeface="Trebuchet MS"/>
            </a:endParaRPr>
          </a:p>
          <a:p>
            <a:pPr marL="342900" marR="0" lvl="0" indent="-342900" algn="l" rtl="0">
              <a:lnSpc>
                <a:spcPct val="100000"/>
              </a:lnSpc>
              <a:spcBef>
                <a:spcPts val="0"/>
              </a:spcBef>
              <a:spcAft>
                <a:spcPts val="0"/>
              </a:spcAft>
              <a:buClr>
                <a:srgbClr val="D45836"/>
              </a:buClr>
              <a:buSzPts val="2720"/>
              <a:buFont typeface="Arial" panose="020B0604020202020204" pitchFamily="34" charset="0"/>
              <a:buChar char="•"/>
            </a:pPr>
            <a:endParaRPr lang="en-US" sz="2800" i="0" u="none" strike="noStrike" cap="none" dirty="0">
              <a:solidFill>
                <a:schemeClr val="dk1"/>
              </a:solidFill>
              <a:latin typeface="Georgia" panose="02040502050405020303" pitchFamily="18" charset="0"/>
              <a:ea typeface="Trebuchet MS"/>
              <a:cs typeface="Trebuchet MS"/>
              <a:sym typeface="Trebuchet MS"/>
            </a:endParaRPr>
          </a:p>
        </p:txBody>
      </p:sp>
      <p:sp>
        <p:nvSpPr>
          <p:cNvPr id="9" name="Oval 8">
            <a:extLst>
              <a:ext uri="{FF2B5EF4-FFF2-40B4-BE49-F238E27FC236}">
                <a16:creationId xmlns:a16="http://schemas.microsoft.com/office/drawing/2014/main" id="{6D61643D-A707-4715-B621-393EC2533C10}"/>
              </a:ext>
            </a:extLst>
          </p:cNvPr>
          <p:cNvSpPr/>
          <p:nvPr/>
        </p:nvSpPr>
        <p:spPr>
          <a:xfrm>
            <a:off x="7185772" y="2631612"/>
            <a:ext cx="5490979" cy="5503633"/>
          </a:xfrm>
          <a:prstGeom prst="ellipse">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0" name="Shape 175">
            <a:extLst>
              <a:ext uri="{FF2B5EF4-FFF2-40B4-BE49-F238E27FC236}">
                <a16:creationId xmlns:a16="http://schemas.microsoft.com/office/drawing/2014/main" id="{1BBD75F0-81E8-4F13-83AB-BA7A1E29B006}"/>
              </a:ext>
            </a:extLst>
          </p:cNvPr>
          <p:cNvSpPr txBox="1"/>
          <p:nvPr/>
        </p:nvSpPr>
        <p:spPr>
          <a:xfrm>
            <a:off x="7950060" y="3487735"/>
            <a:ext cx="3962401" cy="3791386"/>
          </a:xfrm>
          <a:prstGeom prst="rect">
            <a:avLst/>
          </a:prstGeom>
          <a:noFill/>
          <a:ln>
            <a:noFill/>
          </a:ln>
        </p:spPr>
        <p:txBody>
          <a:bodyPr spcFirstLastPara="1" wrap="square" lIns="91425" tIns="91425" rIns="91425" bIns="91425" anchor="t" anchorCtr="0">
            <a:noAutofit/>
          </a:bodyPr>
          <a:lstStyle/>
          <a:p>
            <a:pPr lvl="0"/>
            <a:r>
              <a:rPr lang="en-US" sz="3200" dirty="0">
                <a:solidFill>
                  <a:srgbClr val="D45836"/>
                </a:solidFill>
                <a:latin typeface="Georgia" panose="02040502050405020303" pitchFamily="18" charset="0"/>
                <a:ea typeface="Trebuchet MS"/>
                <a:cs typeface="Trebuchet MS"/>
                <a:sym typeface="Trebuchet MS"/>
              </a:rPr>
              <a:t>Hello</a:t>
            </a:r>
            <a:r>
              <a:rPr lang="en-US" sz="3200" dirty="0">
                <a:latin typeface="Georgia" panose="02040502050405020303" pitchFamily="18" charset="0"/>
                <a:ea typeface="Trebuchet MS"/>
                <a:cs typeface="Trebuchet MS"/>
                <a:sym typeface="Trebuchet MS"/>
              </a:rPr>
              <a:t> in the Ho-Chunk Language: </a:t>
            </a:r>
          </a:p>
          <a:p>
            <a:pPr lvl="0"/>
            <a:r>
              <a:rPr lang="en-US" sz="3200" dirty="0" err="1">
                <a:latin typeface="Georgia" panose="02040502050405020303" pitchFamily="18" charset="0"/>
                <a:ea typeface="Trebuchet MS"/>
                <a:cs typeface="Trebuchet MS"/>
                <a:sym typeface="Trebuchet MS"/>
              </a:rPr>
              <a:t>Haho</a:t>
            </a:r>
            <a:endParaRPr lang="en-US" sz="3200" dirty="0">
              <a:latin typeface="Georgia" panose="02040502050405020303" pitchFamily="18" charset="0"/>
              <a:ea typeface="Trebuchet MS"/>
              <a:cs typeface="Trebuchet MS"/>
              <a:sym typeface="Trebuchet MS"/>
            </a:endParaRPr>
          </a:p>
          <a:p>
            <a:pPr lvl="0"/>
            <a:endParaRPr lang="en-US" sz="3200" dirty="0">
              <a:latin typeface="Georgia" panose="02040502050405020303" pitchFamily="18" charset="0"/>
              <a:ea typeface="Trebuchet MS"/>
              <a:cs typeface="Trebuchet MS"/>
              <a:sym typeface="Trebuchet MS"/>
            </a:endParaRPr>
          </a:p>
          <a:p>
            <a:pPr lvl="0"/>
            <a:r>
              <a:rPr lang="en-US" sz="3200" dirty="0">
                <a:latin typeface="Georgia" panose="02040502050405020303" pitchFamily="18" charset="0"/>
                <a:ea typeface="Trebuchet MS"/>
                <a:cs typeface="Trebuchet MS"/>
                <a:sym typeface="Trebuchet MS"/>
              </a:rPr>
              <a:t>(pronounced hah-</a:t>
            </a:r>
            <a:r>
              <a:rPr lang="en-US" sz="3200" dirty="0" err="1">
                <a:latin typeface="Georgia" panose="02040502050405020303" pitchFamily="18" charset="0"/>
                <a:ea typeface="Trebuchet MS"/>
                <a:cs typeface="Trebuchet MS"/>
                <a:sym typeface="Trebuchet MS"/>
              </a:rPr>
              <a:t>hoh</a:t>
            </a:r>
            <a:r>
              <a:rPr lang="en-US" sz="3200" dirty="0">
                <a:latin typeface="Georgia" panose="02040502050405020303" pitchFamily="18" charset="0"/>
                <a:ea typeface="Trebuchet MS"/>
                <a:cs typeface="Trebuchet MS"/>
                <a:sym typeface="Trebuchet MS"/>
              </a:rPr>
              <a:t>)</a:t>
            </a:r>
          </a:p>
        </p:txBody>
      </p:sp>
    </p:spTree>
    <p:extLst>
      <p:ext uri="{BB962C8B-B14F-4D97-AF65-F5344CB8AC3E}">
        <p14:creationId xmlns:p14="http://schemas.microsoft.com/office/powerpoint/2010/main" val="3173295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1CD0C8-D72C-432E-A8CA-7CC9EC43F22F}"/>
              </a:ext>
            </a:extLst>
          </p:cNvPr>
          <p:cNvSpPr/>
          <p:nvPr/>
        </p:nvSpPr>
        <p:spPr>
          <a:xfrm>
            <a:off x="0" y="459581"/>
            <a:ext cx="12191998" cy="1325563"/>
          </a:xfrm>
          <a:prstGeom prst="rect">
            <a:avLst/>
          </a:prstGeom>
          <a:solidFill>
            <a:srgbClr val="D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Georgia" panose="02040502050405020303" pitchFamily="18" charset="0"/>
              </a:rPr>
              <a:t>Early Ho Chunk History</a:t>
            </a:r>
          </a:p>
        </p:txBody>
      </p:sp>
      <p:sp>
        <p:nvSpPr>
          <p:cNvPr id="7" name="Content Placeholder 6">
            <a:extLst>
              <a:ext uri="{FF2B5EF4-FFF2-40B4-BE49-F238E27FC236}">
                <a16:creationId xmlns:a16="http://schemas.microsoft.com/office/drawing/2014/main" id="{94097210-0BB7-44FE-9C8A-A3699CC1B85F}"/>
              </a:ext>
            </a:extLst>
          </p:cNvPr>
          <p:cNvSpPr>
            <a:spLocks noGrp="1"/>
          </p:cNvSpPr>
          <p:nvPr>
            <p:ph idx="1"/>
          </p:nvPr>
        </p:nvSpPr>
        <p:spPr>
          <a:xfrm>
            <a:off x="838198" y="2359151"/>
            <a:ext cx="10719817" cy="4039267"/>
          </a:xfrm>
        </p:spPr>
        <p:txBody>
          <a:bodyPr>
            <a:normAutofit/>
          </a:bodyPr>
          <a:lstStyle/>
          <a:p>
            <a:r>
              <a:rPr lang="en-US" dirty="0"/>
              <a:t>Formerly known as the Winnebago Tribe</a:t>
            </a:r>
          </a:p>
          <a:p>
            <a:r>
              <a:rPr lang="en-US" dirty="0"/>
              <a:t>Once occupied all of Southern Wisconsin and Northern Illinois</a:t>
            </a:r>
          </a:p>
          <a:p>
            <a:pPr lvl="1"/>
            <a:r>
              <a:rPr lang="en-US" sz="2800" dirty="0"/>
              <a:t>Lost land to tribes, miners, and land succession treaties with the Federal Government </a:t>
            </a:r>
          </a:p>
          <a:p>
            <a:r>
              <a:rPr lang="en-US" dirty="0"/>
              <a:t>Forced migration to reservations in other states</a:t>
            </a:r>
          </a:p>
        </p:txBody>
      </p:sp>
    </p:spTree>
    <p:extLst>
      <p:ext uri="{BB962C8B-B14F-4D97-AF65-F5344CB8AC3E}">
        <p14:creationId xmlns:p14="http://schemas.microsoft.com/office/powerpoint/2010/main" val="2386848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7" name="Picture 6">
            <a:extLst>
              <a:ext uri="{FF2B5EF4-FFF2-40B4-BE49-F238E27FC236}">
                <a16:creationId xmlns:a16="http://schemas.microsoft.com/office/drawing/2014/main" id="{1915B710-E046-4EFF-9D46-39E744CB2F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07F98B1-63EC-4675-9699-CE44B8A42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1" y="3254120"/>
            <a:ext cx="12191999" cy="2720435"/>
          </a:xfrm>
          <a:prstGeom prst="rect">
            <a:avLst/>
          </a:prstGeom>
        </p:spPr>
      </p:pic>
      <p:sp>
        <p:nvSpPr>
          <p:cNvPr id="108" name="Shape 108"/>
          <p:cNvSpPr txBox="1">
            <a:spLocks noGrp="1"/>
          </p:cNvSpPr>
          <p:nvPr>
            <p:ph type="ctrTitle"/>
          </p:nvPr>
        </p:nvSpPr>
        <p:spPr>
          <a:xfrm>
            <a:off x="5170178" y="3433748"/>
            <a:ext cx="8018563" cy="2387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Font typeface="Georgia"/>
              <a:buNone/>
            </a:pPr>
            <a:r>
              <a:rPr lang="en-US" sz="4800" b="1" dirty="0">
                <a:latin typeface="Georgia" panose="02040502050405020303" pitchFamily="18" charset="0"/>
              </a:rPr>
              <a:t>Map of </a:t>
            </a:r>
            <a:br>
              <a:rPr lang="en-US" sz="4800" b="1" dirty="0">
                <a:latin typeface="Georgia" panose="02040502050405020303" pitchFamily="18" charset="0"/>
              </a:rPr>
            </a:br>
            <a:r>
              <a:rPr lang="en-US" sz="4800" b="1" dirty="0">
                <a:latin typeface="Georgia" panose="02040502050405020303" pitchFamily="18" charset="0"/>
              </a:rPr>
              <a:t>Ho-Chunk Lands</a:t>
            </a:r>
          </a:p>
        </p:txBody>
      </p:sp>
      <p:sp>
        <p:nvSpPr>
          <p:cNvPr id="8" name="Content Placeholder 2">
            <a:extLst>
              <a:ext uri="{FF2B5EF4-FFF2-40B4-BE49-F238E27FC236}">
                <a16:creationId xmlns:a16="http://schemas.microsoft.com/office/drawing/2014/main" id="{6D55D5DA-4AC2-4FBB-A123-56842BB8D5AF}"/>
              </a:ext>
            </a:extLst>
          </p:cNvPr>
          <p:cNvSpPr txBox="1">
            <a:spLocks/>
          </p:cNvSpPr>
          <p:nvPr/>
        </p:nvSpPr>
        <p:spPr>
          <a:xfrm>
            <a:off x="1175785" y="1619522"/>
            <a:ext cx="4380186" cy="40486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latin typeface="Georgia" panose="02040502050405020303" pitchFamily="18" charset="0"/>
            </a:endParaRPr>
          </a:p>
        </p:txBody>
      </p:sp>
      <p:pic>
        <p:nvPicPr>
          <p:cNvPr id="17" name="Picture 16">
            <a:extLst>
              <a:ext uri="{FF2B5EF4-FFF2-40B4-BE49-F238E27FC236}">
                <a16:creationId xmlns:a16="http://schemas.microsoft.com/office/drawing/2014/main" id="{2511542B-7F27-424B-8AB9-B73E7CB7BF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044" y="160410"/>
            <a:ext cx="6373668" cy="6373668"/>
          </a:xfrm>
          <a:prstGeom prst="rect">
            <a:avLst/>
          </a:prstGeom>
        </p:spPr>
      </p:pic>
      <p:sp>
        <p:nvSpPr>
          <p:cNvPr id="14" name="Rectangle 13">
            <a:extLst>
              <a:ext uri="{FF2B5EF4-FFF2-40B4-BE49-F238E27FC236}">
                <a16:creationId xmlns:a16="http://schemas.microsoft.com/office/drawing/2014/main" id="{87A55A50-9343-40A8-AA92-5396C23A9764}"/>
              </a:ext>
            </a:extLst>
          </p:cNvPr>
          <p:cNvSpPr/>
          <p:nvPr/>
        </p:nvSpPr>
        <p:spPr>
          <a:xfrm>
            <a:off x="1801699" y="2593145"/>
            <a:ext cx="3357009" cy="584775"/>
          </a:xfrm>
          <a:prstGeom prst="rect">
            <a:avLst/>
          </a:prstGeom>
        </p:spPr>
        <p:txBody>
          <a:bodyPr wrap="none">
            <a:spAutoFit/>
          </a:bodyPr>
          <a:lstStyle/>
          <a:p>
            <a:r>
              <a:rPr lang="en-US" sz="3200" dirty="0">
                <a:solidFill>
                  <a:schemeClr val="bg1"/>
                </a:solidFill>
                <a:latin typeface="Georgia" panose="02040502050405020303" pitchFamily="18" charset="0"/>
                <a:hlinkClick r:id="rId6"/>
              </a:rPr>
              <a:t>theways.org/map</a:t>
            </a:r>
            <a:endParaRPr lang="en-US" sz="32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3343253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1CD0C8-D72C-432E-A8CA-7CC9EC43F22F}"/>
              </a:ext>
            </a:extLst>
          </p:cNvPr>
          <p:cNvSpPr/>
          <p:nvPr/>
        </p:nvSpPr>
        <p:spPr>
          <a:xfrm>
            <a:off x="0" y="459581"/>
            <a:ext cx="12191998" cy="1325563"/>
          </a:xfrm>
          <a:prstGeom prst="rect">
            <a:avLst/>
          </a:prstGeom>
          <a:solidFill>
            <a:srgbClr val="D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Georgia" panose="02040502050405020303" pitchFamily="18" charset="0"/>
              </a:rPr>
              <a:t>Ho Chunk Culture</a:t>
            </a:r>
          </a:p>
        </p:txBody>
      </p:sp>
      <p:sp>
        <p:nvSpPr>
          <p:cNvPr id="7" name="Content Placeholder 6">
            <a:extLst>
              <a:ext uri="{FF2B5EF4-FFF2-40B4-BE49-F238E27FC236}">
                <a16:creationId xmlns:a16="http://schemas.microsoft.com/office/drawing/2014/main" id="{94097210-0BB7-44FE-9C8A-A3699CC1B85F}"/>
              </a:ext>
            </a:extLst>
          </p:cNvPr>
          <p:cNvSpPr>
            <a:spLocks noGrp="1"/>
          </p:cNvSpPr>
          <p:nvPr>
            <p:ph idx="1"/>
          </p:nvPr>
        </p:nvSpPr>
        <p:spPr>
          <a:xfrm>
            <a:off x="838198" y="2099733"/>
            <a:ext cx="10719817" cy="4298685"/>
          </a:xfrm>
        </p:spPr>
        <p:txBody>
          <a:bodyPr/>
          <a:lstStyle/>
          <a:p>
            <a:r>
              <a:rPr lang="en-US" dirty="0"/>
              <a:t>Ho Chunk means “People of the Big Voice” because of their language </a:t>
            </a:r>
          </a:p>
          <a:p>
            <a:r>
              <a:rPr lang="en-US" dirty="0"/>
              <a:t>Clan system with 12 different clans</a:t>
            </a:r>
          </a:p>
          <a:p>
            <a:pPr lvl="1"/>
            <a:r>
              <a:rPr lang="en-US" dirty="0"/>
              <a:t>Clan: group of people united by kingship or descent </a:t>
            </a:r>
          </a:p>
          <a:p>
            <a:r>
              <a:rPr lang="en-US" dirty="0"/>
              <a:t>The Ho Chunk do not have one reservation, but are located mostly in Wisconsin and Nebraska </a:t>
            </a:r>
          </a:p>
          <a:p>
            <a:r>
              <a:rPr lang="en-US" dirty="0"/>
              <a:t>The Ho-Chunk government is located in Black River Falls, WI, just 46 miles from La Crosse</a:t>
            </a:r>
          </a:p>
          <a:p>
            <a:pPr marL="457200" lvl="1" indent="0">
              <a:buNone/>
            </a:pPr>
            <a:endParaRPr lang="en-US" dirty="0"/>
          </a:p>
          <a:p>
            <a:endParaRPr lang="en-US" dirty="0"/>
          </a:p>
          <a:p>
            <a:endParaRPr lang="en-US" dirty="0"/>
          </a:p>
        </p:txBody>
      </p:sp>
    </p:spTree>
    <p:extLst>
      <p:ext uri="{BB962C8B-B14F-4D97-AF65-F5344CB8AC3E}">
        <p14:creationId xmlns:p14="http://schemas.microsoft.com/office/powerpoint/2010/main" val="3551924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7411D7-3AEF-47CF-ADFE-1125DA08D067}"/>
              </a:ext>
            </a:extLst>
          </p:cNvPr>
          <p:cNvSpPr/>
          <p:nvPr/>
        </p:nvSpPr>
        <p:spPr>
          <a:xfrm>
            <a:off x="0" y="459581"/>
            <a:ext cx="12191998" cy="1325563"/>
          </a:xfrm>
          <a:prstGeom prst="rect">
            <a:avLst/>
          </a:prstGeom>
          <a:solidFill>
            <a:srgbClr val="D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Georgia" panose="02040502050405020303" pitchFamily="18" charset="0"/>
              </a:rPr>
              <a:t>Basket Weaving </a:t>
            </a:r>
          </a:p>
        </p:txBody>
      </p:sp>
      <p:pic>
        <p:nvPicPr>
          <p:cNvPr id="3074" name="Picture 2" descr="Ho-Chunk Baskets">
            <a:extLst>
              <a:ext uri="{FF2B5EF4-FFF2-40B4-BE49-F238E27FC236}">
                <a16:creationId xmlns:a16="http://schemas.microsoft.com/office/drawing/2014/main" id="{29C94774-4E61-4A4C-BEC8-DF36565808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456" y="1919224"/>
            <a:ext cx="7161276" cy="47741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F2F6EBB-7377-43C0-BE7E-B04AB0F2C677}"/>
              </a:ext>
            </a:extLst>
          </p:cNvPr>
          <p:cNvSpPr txBox="1"/>
          <p:nvPr/>
        </p:nvSpPr>
        <p:spPr>
          <a:xfrm>
            <a:off x="7644384" y="1919224"/>
            <a:ext cx="4328160" cy="4832092"/>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Georgia" panose="02040502050405020303" pitchFamily="18" charset="0"/>
              </a:rPr>
              <a:t>Traditional art form </a:t>
            </a:r>
          </a:p>
          <a:p>
            <a:pPr marL="457200" indent="-457200">
              <a:buFont typeface="Arial" panose="020B0604020202020204" pitchFamily="34" charset="0"/>
              <a:buChar char="•"/>
            </a:pPr>
            <a:r>
              <a:rPr lang="en-US" sz="2800" dirty="0">
                <a:latin typeface="Georgia" panose="02040502050405020303" pitchFamily="18" charset="0"/>
              </a:rPr>
              <a:t>Made from the black ash tree </a:t>
            </a:r>
          </a:p>
          <a:p>
            <a:pPr marL="457200" indent="-457200">
              <a:buFont typeface="Arial" panose="020B0604020202020204" pitchFamily="34" charset="0"/>
              <a:buChar char="•"/>
            </a:pPr>
            <a:r>
              <a:rPr lang="en-US" sz="2800" dirty="0">
                <a:latin typeface="Georgia" panose="02040502050405020303" pitchFamily="18" charset="0"/>
              </a:rPr>
              <a:t>“</a:t>
            </a:r>
            <a:r>
              <a:rPr lang="en-US" sz="2800" dirty="0" err="1">
                <a:latin typeface="Georgia" panose="02040502050405020303" pitchFamily="18" charset="0"/>
              </a:rPr>
              <a:t>Woodsplit</a:t>
            </a:r>
            <a:r>
              <a:rPr lang="en-US" sz="2800" dirty="0">
                <a:latin typeface="Georgia" panose="02040502050405020303" pitchFamily="18" charset="0"/>
              </a:rPr>
              <a:t>” method</a:t>
            </a:r>
          </a:p>
          <a:p>
            <a:pPr marL="457200" indent="-457200">
              <a:buFont typeface="Arial" panose="020B0604020202020204" pitchFamily="34" charset="0"/>
              <a:buChar char="•"/>
            </a:pPr>
            <a:r>
              <a:rPr lang="en-US" sz="2800" dirty="0">
                <a:latin typeface="Georgia" panose="02040502050405020303" pitchFamily="18" charset="0"/>
              </a:rPr>
              <a:t>Used for carrying goods, cooking and eating, carrying children, decoration, and many other uses</a:t>
            </a:r>
          </a:p>
          <a:p>
            <a:pPr marL="457200" indent="-457200">
              <a:buFont typeface="Arial" panose="020B0604020202020204" pitchFamily="34" charset="0"/>
              <a:buChar char="•"/>
            </a:pPr>
            <a:r>
              <a:rPr lang="en-US" sz="2800" dirty="0">
                <a:latin typeface="Georgia" panose="02040502050405020303" pitchFamily="18" charset="0"/>
              </a:rPr>
              <a:t>Sold to tourists and collectors</a:t>
            </a:r>
          </a:p>
        </p:txBody>
      </p:sp>
    </p:spTree>
    <p:extLst>
      <p:ext uri="{BB962C8B-B14F-4D97-AF65-F5344CB8AC3E}">
        <p14:creationId xmlns:p14="http://schemas.microsoft.com/office/powerpoint/2010/main" val="3034892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7411D7-3AEF-47CF-ADFE-1125DA08D067}"/>
              </a:ext>
            </a:extLst>
          </p:cNvPr>
          <p:cNvSpPr/>
          <p:nvPr/>
        </p:nvSpPr>
        <p:spPr>
          <a:xfrm>
            <a:off x="0" y="459581"/>
            <a:ext cx="12191998" cy="1325563"/>
          </a:xfrm>
          <a:prstGeom prst="rect">
            <a:avLst/>
          </a:prstGeom>
          <a:solidFill>
            <a:srgbClr val="D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i="1" dirty="0">
                <a:solidFill>
                  <a:schemeClr val="tx1"/>
                </a:solidFill>
                <a:latin typeface="Georgia" panose="02040502050405020303" pitchFamily="18" charset="0"/>
              </a:rPr>
              <a:t>  Hear, Here </a:t>
            </a:r>
            <a:r>
              <a:rPr lang="en-US" sz="4000" dirty="0">
                <a:solidFill>
                  <a:schemeClr val="tx1"/>
                </a:solidFill>
                <a:latin typeface="Georgia" panose="02040502050405020303" pitchFamily="18" charset="0"/>
              </a:rPr>
              <a:t>Story: Tom Jones</a:t>
            </a:r>
          </a:p>
        </p:txBody>
      </p:sp>
      <p:pic>
        <p:nvPicPr>
          <p:cNvPr id="2" name="Jones_Tom">
            <a:hlinkClick r:id="" action="ppaction://media"/>
            <a:extLst>
              <a:ext uri="{FF2B5EF4-FFF2-40B4-BE49-F238E27FC236}">
                <a16:creationId xmlns:a16="http://schemas.microsoft.com/office/drawing/2014/main" id="{DBE1DCF9-2B56-4689-85B9-E45250CF82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93932" y="1931448"/>
            <a:ext cx="2741196" cy="2741196"/>
          </a:xfrm>
          <a:prstGeom prst="rect">
            <a:avLst/>
          </a:prstGeom>
        </p:spPr>
      </p:pic>
      <p:pic>
        <p:nvPicPr>
          <p:cNvPr id="4" name="Picture 3" descr="A vintage photo of a person&#10;&#10;Description generated with very high confidence">
            <a:extLst>
              <a:ext uri="{FF2B5EF4-FFF2-40B4-BE49-F238E27FC236}">
                <a16:creationId xmlns:a16="http://schemas.microsoft.com/office/drawing/2014/main" id="{4305EF9F-8454-4F6E-931A-1282087A6E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5013" y="459581"/>
            <a:ext cx="4692916" cy="6098347"/>
          </a:xfrm>
          <a:prstGeom prst="rect">
            <a:avLst/>
          </a:prstGeom>
        </p:spPr>
      </p:pic>
      <p:sp>
        <p:nvSpPr>
          <p:cNvPr id="5" name="Rectangle 4">
            <a:extLst>
              <a:ext uri="{FF2B5EF4-FFF2-40B4-BE49-F238E27FC236}">
                <a16:creationId xmlns:a16="http://schemas.microsoft.com/office/drawing/2014/main" id="{A1F21549-FE76-4D71-8AA3-E8617D788CDA}"/>
              </a:ext>
            </a:extLst>
          </p:cNvPr>
          <p:cNvSpPr/>
          <p:nvPr/>
        </p:nvSpPr>
        <p:spPr>
          <a:xfrm>
            <a:off x="818117" y="4818948"/>
            <a:ext cx="6292827" cy="1384995"/>
          </a:xfrm>
          <a:prstGeom prst="rect">
            <a:avLst/>
          </a:prstGeom>
        </p:spPr>
        <p:txBody>
          <a:bodyPr wrap="square">
            <a:spAutoFit/>
          </a:bodyPr>
          <a:lstStyle/>
          <a:p>
            <a:r>
              <a:rPr lang="en-US" sz="2800" dirty="0">
                <a:latin typeface="Georgia" panose="02040502050405020303" pitchFamily="18" charset="0"/>
              </a:rPr>
              <a:t>Tom Jones, an expert on Ho-Chunk basket weaving and a collector of baskets, describes this rare art form.</a:t>
            </a:r>
          </a:p>
        </p:txBody>
      </p:sp>
    </p:spTree>
    <p:extLst>
      <p:ext uri="{BB962C8B-B14F-4D97-AF65-F5344CB8AC3E}">
        <p14:creationId xmlns:p14="http://schemas.microsoft.com/office/powerpoint/2010/main" val="235228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3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9" name="Picture 8">
            <a:extLst>
              <a:ext uri="{FF2B5EF4-FFF2-40B4-BE49-F238E27FC236}">
                <a16:creationId xmlns:a16="http://schemas.microsoft.com/office/drawing/2014/main" id="{CBD807CF-E5AA-4680-9E99-24C5BFE0D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07F98B1-63EC-4675-9699-CE44B8A42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0" y="515925"/>
            <a:ext cx="12191999" cy="3824032"/>
          </a:xfrm>
          <a:prstGeom prst="rect">
            <a:avLst/>
          </a:prstGeom>
        </p:spPr>
      </p:pic>
      <p:sp>
        <p:nvSpPr>
          <p:cNvPr id="108" name="Shape 108"/>
          <p:cNvSpPr txBox="1">
            <a:spLocks noGrp="1"/>
          </p:cNvSpPr>
          <p:nvPr>
            <p:ph type="ctrTitle"/>
          </p:nvPr>
        </p:nvSpPr>
        <p:spPr>
          <a:xfrm>
            <a:off x="5146461" y="1376376"/>
            <a:ext cx="8018563" cy="2387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Font typeface="Georgia"/>
              <a:buNone/>
            </a:pPr>
            <a:r>
              <a:rPr lang="en-US" b="1" dirty="0">
                <a:latin typeface="Georgia" panose="02040502050405020303" pitchFamily="18" charset="0"/>
              </a:rPr>
              <a:t>Discussion</a:t>
            </a:r>
          </a:p>
        </p:txBody>
      </p:sp>
      <p:sp>
        <p:nvSpPr>
          <p:cNvPr id="15" name="Oval 14">
            <a:extLst>
              <a:ext uri="{FF2B5EF4-FFF2-40B4-BE49-F238E27FC236}">
                <a16:creationId xmlns:a16="http://schemas.microsoft.com/office/drawing/2014/main" id="{4784C49E-9E62-4CEE-8D34-276404E48E60}"/>
              </a:ext>
            </a:extLst>
          </p:cNvPr>
          <p:cNvSpPr/>
          <p:nvPr/>
        </p:nvSpPr>
        <p:spPr>
          <a:xfrm>
            <a:off x="312625" y="515925"/>
            <a:ext cx="6119706" cy="60506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2" name="Oval 1">
            <a:extLst>
              <a:ext uri="{FF2B5EF4-FFF2-40B4-BE49-F238E27FC236}">
                <a16:creationId xmlns:a16="http://schemas.microsoft.com/office/drawing/2014/main" id="{562B6C32-5774-48E2-A907-7790C13CAF50}"/>
              </a:ext>
            </a:extLst>
          </p:cNvPr>
          <p:cNvSpPr/>
          <p:nvPr/>
        </p:nvSpPr>
        <p:spPr>
          <a:xfrm>
            <a:off x="472848" y="725215"/>
            <a:ext cx="5786061" cy="56888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8" name="Content Placeholder 2">
            <a:extLst>
              <a:ext uri="{FF2B5EF4-FFF2-40B4-BE49-F238E27FC236}">
                <a16:creationId xmlns:a16="http://schemas.microsoft.com/office/drawing/2014/main" id="{6D55D5DA-4AC2-4FBB-A123-56842BB8D5AF}"/>
              </a:ext>
            </a:extLst>
          </p:cNvPr>
          <p:cNvSpPr txBox="1">
            <a:spLocks/>
          </p:cNvSpPr>
          <p:nvPr/>
        </p:nvSpPr>
        <p:spPr>
          <a:xfrm>
            <a:off x="1175785" y="1619522"/>
            <a:ext cx="4380186" cy="40486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latin typeface="Georgia" panose="02040502050405020303" pitchFamily="18" charset="0"/>
            </a:endParaRPr>
          </a:p>
        </p:txBody>
      </p:sp>
      <p:sp>
        <p:nvSpPr>
          <p:cNvPr id="5" name="TextBox 4">
            <a:extLst>
              <a:ext uri="{FF2B5EF4-FFF2-40B4-BE49-F238E27FC236}">
                <a16:creationId xmlns:a16="http://schemas.microsoft.com/office/drawing/2014/main" id="{D1920A84-F502-453C-B7C3-D7542A910733}"/>
              </a:ext>
            </a:extLst>
          </p:cNvPr>
          <p:cNvSpPr txBox="1"/>
          <p:nvPr/>
        </p:nvSpPr>
        <p:spPr>
          <a:xfrm>
            <a:off x="1336008" y="1822723"/>
            <a:ext cx="4380186" cy="3970318"/>
          </a:xfrm>
          <a:prstGeom prst="rect">
            <a:avLst/>
          </a:prstGeom>
          <a:noFill/>
        </p:spPr>
        <p:txBody>
          <a:bodyPr wrap="square" rtlCol="0">
            <a:spAutoFit/>
          </a:bodyPr>
          <a:lstStyle/>
          <a:p>
            <a:pPr algn="ctr"/>
            <a:r>
              <a:rPr lang="en-US" sz="3600" dirty="0">
                <a:latin typeface="Georgia" panose="02040502050405020303" pitchFamily="18" charset="0"/>
              </a:rPr>
              <a:t>Why is it important that the Ho Chunk basket-making tradition be preserved? How is Tom trying to preserve the art?</a:t>
            </a:r>
          </a:p>
        </p:txBody>
      </p:sp>
    </p:spTree>
    <p:extLst>
      <p:ext uri="{BB962C8B-B14F-4D97-AF65-F5344CB8AC3E}">
        <p14:creationId xmlns:p14="http://schemas.microsoft.com/office/powerpoint/2010/main" val="814623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7411D7-3AEF-47CF-ADFE-1125DA08D067}"/>
              </a:ext>
            </a:extLst>
          </p:cNvPr>
          <p:cNvSpPr/>
          <p:nvPr/>
        </p:nvSpPr>
        <p:spPr>
          <a:xfrm>
            <a:off x="0" y="459581"/>
            <a:ext cx="12191998" cy="1325563"/>
          </a:xfrm>
          <a:prstGeom prst="rect">
            <a:avLst/>
          </a:prstGeom>
          <a:solidFill>
            <a:srgbClr val="D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Georgia" panose="02040502050405020303" pitchFamily="18" charset="0"/>
              </a:rPr>
              <a:t>Ho Chunk Cemeteries</a:t>
            </a:r>
          </a:p>
        </p:txBody>
      </p:sp>
      <p:sp>
        <p:nvSpPr>
          <p:cNvPr id="4" name="TextBox 3">
            <a:extLst>
              <a:ext uri="{FF2B5EF4-FFF2-40B4-BE49-F238E27FC236}">
                <a16:creationId xmlns:a16="http://schemas.microsoft.com/office/drawing/2014/main" id="{DE286469-DBB0-4AA9-8C00-D3BAAA2BC220}"/>
              </a:ext>
            </a:extLst>
          </p:cNvPr>
          <p:cNvSpPr txBox="1"/>
          <p:nvPr/>
        </p:nvSpPr>
        <p:spPr>
          <a:xfrm>
            <a:off x="558799" y="2291757"/>
            <a:ext cx="11074400" cy="2123658"/>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800" dirty="0">
                <a:latin typeface="Georgia" panose="02040502050405020303" pitchFamily="18" charset="0"/>
              </a:rPr>
              <a:t>Ho Chunk cemeteries have been found throughout the city of La Crosse, including at Myrick Park and at the Oktoberfest grounds </a:t>
            </a:r>
          </a:p>
          <a:p>
            <a:pPr marL="457200" indent="-457200">
              <a:spcAft>
                <a:spcPts val="1200"/>
              </a:spcAft>
              <a:buFont typeface="Arial" panose="020B0604020202020204" pitchFamily="34" charset="0"/>
              <a:buChar char="•"/>
            </a:pPr>
            <a:r>
              <a:rPr lang="en-US" sz="2800" dirty="0">
                <a:latin typeface="Georgia" panose="02040502050405020303" pitchFamily="18" charset="0"/>
              </a:rPr>
              <a:t>Many have been disturbed through expansion of the city </a:t>
            </a:r>
          </a:p>
          <a:p>
            <a:pPr marL="457200" indent="-457200">
              <a:spcAft>
                <a:spcPts val="1200"/>
              </a:spcAft>
              <a:buFont typeface="Arial" panose="020B0604020202020204" pitchFamily="34" charset="0"/>
              <a:buChar char="•"/>
            </a:pPr>
            <a:r>
              <a:rPr lang="en-US" sz="2800" dirty="0">
                <a:latin typeface="Georgia" panose="02040502050405020303" pitchFamily="18" charset="0"/>
              </a:rPr>
              <a:t>Today, archeologists and builders try to preserve the burials</a:t>
            </a:r>
          </a:p>
        </p:txBody>
      </p:sp>
    </p:spTree>
    <p:extLst>
      <p:ext uri="{BB962C8B-B14F-4D97-AF65-F5344CB8AC3E}">
        <p14:creationId xmlns:p14="http://schemas.microsoft.com/office/powerpoint/2010/main" val="42726399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53246</TotalTime>
  <Words>1718</Words>
  <Application>Microsoft Office PowerPoint</Application>
  <PresentationFormat>Widescreen</PresentationFormat>
  <Paragraphs>100</Paragraphs>
  <Slides>17</Slides>
  <Notes>16</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 Light</vt:lpstr>
      <vt:lpstr>Georgia</vt:lpstr>
      <vt:lpstr>Trebuchet MS</vt:lpstr>
      <vt:lpstr>Office Theme</vt:lpstr>
      <vt:lpstr>Ho-Chunk History in La Crosse</vt:lpstr>
      <vt:lpstr>PowerPoint Presentation</vt:lpstr>
      <vt:lpstr>PowerPoint Presentation</vt:lpstr>
      <vt:lpstr>Map of  Ho-Chunk Lands</vt:lpstr>
      <vt:lpstr>PowerPoint Presentation</vt:lpstr>
      <vt:lpstr>PowerPoint Presentation</vt:lpstr>
      <vt:lpstr>PowerPoint Presentation</vt:lpstr>
      <vt:lpstr>Discussion</vt:lpstr>
      <vt:lpstr>PowerPoint Presentation</vt:lpstr>
      <vt:lpstr>PowerPoint Presentation</vt:lpstr>
      <vt:lpstr>Discussion</vt:lpstr>
      <vt:lpstr>PowerPoint Presentation</vt:lpstr>
      <vt:lpstr>PowerPoint Presentation</vt:lpstr>
      <vt:lpstr>PowerPoint Presentation</vt:lpstr>
      <vt:lpstr>PowerPoint Presentation</vt:lpstr>
      <vt:lpstr>Discussion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 Chunk History in La Crosse</dc:title>
  <dc:creator>Sara Krueger</dc:creator>
  <cp:lastModifiedBy>Sara Krueger</cp:lastModifiedBy>
  <cp:revision>67</cp:revision>
  <dcterms:created xsi:type="dcterms:W3CDTF">2018-06-13T06:29:28Z</dcterms:created>
  <dcterms:modified xsi:type="dcterms:W3CDTF">2018-08-12T17:17:58Z</dcterms:modified>
</cp:coreProperties>
</file>