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530" autoAdjust="0"/>
  </p:normalViewPr>
  <p:slideViewPr>
    <p:cSldViewPr snapToGrid="0">
      <p:cViewPr varScale="1">
        <p:scale>
          <a:sx n="61" d="100"/>
          <a:sy n="6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3B4927-884C-4845-A775-4EFD47815F32}" type="datetimeFigureOut">
              <a:rPr lang="en-US" smtClean="0"/>
              <a:t>8/15/2018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374E4-861C-4160-87F7-8A30C7CD7F43}" type="slidenum">
              <a:rPr lang="en-US" smtClean="0"/>
              <a:t>‹#›</a:t>
            </a:fld>
            <a:endParaRPr lang="en-US"/>
          </a:p>
        </p:txBody>
      </p:sp>
    </p:spTree>
    <p:extLst>
      <p:ext uri="{BB962C8B-B14F-4D97-AF65-F5344CB8AC3E}">
        <p14:creationId xmlns:p14="http://schemas.microsoft.com/office/powerpoint/2010/main" val="4141501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acrosseschools.org/wp-content/uploads/2014/10/hmong-history-and-cultur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Georgia" panose="02040502050405020303" pitchFamily="18" charset="0"/>
              <a:sym typeface="Calibri"/>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latin typeface="Georgia" panose="02040502050405020303" pitchFamily="18" charset="0"/>
            </a:endParaRPr>
          </a:p>
        </p:txBody>
      </p:sp>
      <p:sp>
        <p:nvSpPr>
          <p:cNvPr id="96" name="Google Shape;96;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Georgia" panose="02040502050405020303" pitchFamily="18" charset="0"/>
                <a:sym typeface="Calibri"/>
              </a:rPr>
              <a:t>Maps found at: https://www.worldatlas.com/webimage/countrys/asia/la.htm and http://www.laostourist.com/laos-geography/</a:t>
            </a:r>
            <a:endParaRPr dirty="0">
              <a:latin typeface="Georgia" panose="02040502050405020303" pitchFamily="18" charset="0"/>
            </a:endParaRPr>
          </a:p>
          <a:p>
            <a:pPr marL="0" marR="0" lvl="0" indent="0" algn="l" rtl="0">
              <a:spcBef>
                <a:spcPts val="0"/>
              </a:spcBef>
              <a:spcAft>
                <a:spcPts val="0"/>
              </a:spcAft>
              <a:buNone/>
            </a:pPr>
            <a:endParaRPr sz="1200" b="0" i="0" u="none" strike="noStrike" cap="none" dirty="0">
              <a:solidFill>
                <a:schemeClr val="dk1"/>
              </a:solidFill>
              <a:latin typeface="Georgia" panose="02040502050405020303" pitchFamily="18" charset="0"/>
              <a:sym typeface="Calibri"/>
            </a:endParaRPr>
          </a:p>
          <a:p>
            <a:pPr marL="0" marR="0" lvl="0" indent="0" algn="l" rtl="0">
              <a:spcBef>
                <a:spcPts val="0"/>
              </a:spcBef>
              <a:spcAft>
                <a:spcPts val="0"/>
              </a:spcAft>
              <a:buNone/>
            </a:pP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the spelling of Hmong in the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language that will be used throughout this lesson, means “free people.” The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are believed to have originated from Mongolia, Siberia, or Tibet. They migrated to China and lived in China for almost 3,000 years, until facing persecution in China and moving to the highlands of Laos, Vietnam, and Thailand.  </a:t>
            </a:r>
            <a:endParaRPr dirty="0">
              <a:latin typeface="Georgia" panose="02040502050405020303" pitchFamily="18" charset="0"/>
            </a:endParaRPr>
          </a:p>
          <a:p>
            <a:pPr marL="0" marR="0" lvl="0" indent="0" algn="l" rtl="0">
              <a:spcBef>
                <a:spcPts val="0"/>
              </a:spcBef>
              <a:spcAft>
                <a:spcPts val="0"/>
              </a:spcAft>
              <a:buNone/>
            </a:pPr>
            <a:endParaRPr sz="1200" b="0" i="0" u="none" strike="noStrike" cap="none" dirty="0">
              <a:solidFill>
                <a:schemeClr val="dk1"/>
              </a:solidFill>
              <a:latin typeface="Georgia" panose="02040502050405020303" pitchFamily="18" charset="0"/>
              <a:sym typeface="Calibri"/>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ea typeface="Calibri"/>
                <a:cs typeface="Calibri"/>
                <a:sym typeface="Calibri"/>
              </a:rPr>
              <a:t>3</a:t>
            </a:fld>
            <a:endParaRPr sz="1200" b="0" i="0" u="none" strike="noStrike" cap="none" dirty="0">
              <a:solidFill>
                <a:schemeClr val="dk1"/>
              </a:solidFill>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i="0" u="none" strike="noStrike" cap="none" dirty="0">
                <a:solidFill>
                  <a:schemeClr val="dk1"/>
                </a:solidFill>
                <a:latin typeface="Georgia" panose="02040502050405020303" pitchFamily="18" charset="0"/>
              </a:rPr>
              <a:t>The </a:t>
            </a:r>
            <a:r>
              <a:rPr lang="en-US" sz="1200" i="0" u="none" strike="noStrike" cap="none" dirty="0" err="1">
                <a:solidFill>
                  <a:schemeClr val="dk1"/>
                </a:solidFill>
                <a:latin typeface="Georgia" panose="02040502050405020303" pitchFamily="18" charset="0"/>
              </a:rPr>
              <a:t>Hmoob</a:t>
            </a:r>
            <a:r>
              <a:rPr lang="en-US" sz="1200" i="0" u="none" strike="noStrike" cap="none" dirty="0">
                <a:solidFill>
                  <a:schemeClr val="dk1"/>
                </a:solidFill>
                <a:latin typeface="Georgia" panose="02040502050405020303" pitchFamily="18" charset="0"/>
              </a:rPr>
              <a:t> had lived in China for almost 3,000 years, before war and persecution forced them to flee China and settle in villages high in the mountains of Laos, Vietnam, and Thailand. The majority of the </a:t>
            </a:r>
            <a:r>
              <a:rPr lang="en-US" sz="1200" i="0" u="none" strike="noStrike" cap="none" dirty="0" err="1">
                <a:solidFill>
                  <a:schemeClr val="dk1"/>
                </a:solidFill>
                <a:latin typeface="Georgia" panose="02040502050405020303" pitchFamily="18" charset="0"/>
              </a:rPr>
              <a:t>Hmoob</a:t>
            </a:r>
            <a:r>
              <a:rPr lang="en-US" sz="1200" i="0" u="none" strike="noStrike" cap="none" dirty="0">
                <a:solidFill>
                  <a:schemeClr val="dk1"/>
                </a:solidFill>
                <a:latin typeface="Georgia" panose="02040502050405020303" pitchFamily="18" charset="0"/>
              </a:rPr>
              <a:t> settled in northern Laos.</a:t>
            </a:r>
            <a:endParaRPr dirty="0">
              <a:latin typeface="Georgia" panose="02040502050405020303" pitchFamily="18" charset="0"/>
            </a:endParaRPr>
          </a:p>
          <a:p>
            <a:pPr marL="0" marR="0" lvl="0" indent="0" algn="l" rtl="0">
              <a:spcBef>
                <a:spcPts val="0"/>
              </a:spcBef>
              <a:spcAft>
                <a:spcPts val="0"/>
              </a:spcAft>
              <a:buNone/>
            </a:pPr>
            <a:endParaRPr sz="1200" i="0" u="none" strike="noStrike" cap="none" dirty="0">
              <a:solidFill>
                <a:schemeClr val="dk1"/>
              </a:solidFill>
              <a:latin typeface="Georgia" panose="02040502050405020303" pitchFamily="18" charset="0"/>
            </a:endParaRPr>
          </a:p>
          <a:p>
            <a:pPr marL="0" marR="0" lvl="0" indent="0" algn="l" rtl="0">
              <a:spcBef>
                <a:spcPts val="0"/>
              </a:spcBef>
              <a:spcAft>
                <a:spcPts val="0"/>
              </a:spcAft>
              <a:buNone/>
            </a:pPr>
            <a:r>
              <a:rPr lang="en-US" sz="1200" i="0" u="none" strike="noStrike" cap="none" dirty="0">
                <a:solidFill>
                  <a:schemeClr val="dk1"/>
                </a:solidFill>
                <a:latin typeface="Georgia" panose="02040502050405020303" pitchFamily="18" charset="0"/>
              </a:rPr>
              <a:t>The </a:t>
            </a:r>
            <a:r>
              <a:rPr lang="en-US" sz="1200" i="0" u="none" strike="noStrike" cap="none" dirty="0" err="1">
                <a:solidFill>
                  <a:schemeClr val="dk1"/>
                </a:solidFill>
                <a:latin typeface="Georgia" panose="02040502050405020303" pitchFamily="18" charset="0"/>
              </a:rPr>
              <a:t>Hmoob</a:t>
            </a:r>
            <a:r>
              <a:rPr lang="en-US" sz="1200" i="0" u="none" strike="noStrike" cap="none" dirty="0">
                <a:solidFill>
                  <a:schemeClr val="dk1"/>
                </a:solidFill>
                <a:latin typeface="Georgia" panose="02040502050405020303" pitchFamily="18" charset="0"/>
              </a:rPr>
              <a:t> traditionally used “slash-and-burn” agriculture, clearing the land for farming by cutting down trees and burning them. Common crops included rice, yams, potatoes, corn, squash, and cotton. Slash-and-burn agriculture ensured that the people remained fairly mobile, as this type of agriculture quickly depletes soil of its nutrients. The Hmong typically live in small villages with approximately 8 families, although these households can have as many as 50 people!  </a:t>
            </a:r>
            <a:endParaRPr dirty="0">
              <a:latin typeface="Georgia" panose="02040502050405020303" pitchFamily="18" charset="0"/>
            </a:endParaRPr>
          </a:p>
          <a:p>
            <a:pPr marL="0" marR="0" lvl="0" indent="0" algn="l" rtl="0">
              <a:spcBef>
                <a:spcPts val="0"/>
              </a:spcBef>
              <a:spcAft>
                <a:spcPts val="0"/>
              </a:spcAft>
              <a:buNone/>
            </a:pPr>
            <a:endParaRPr sz="1200" i="0" u="none" strike="noStrike" cap="none" dirty="0">
              <a:solidFill>
                <a:schemeClr val="dk1"/>
              </a:solidFill>
              <a:latin typeface="Georgia" panose="02040502050405020303" pitchFamily="18" charset="0"/>
            </a:endParaRPr>
          </a:p>
          <a:p>
            <a:pPr marL="0" marR="0" lvl="0" indent="0" algn="l" rtl="0">
              <a:spcBef>
                <a:spcPts val="0"/>
              </a:spcBef>
              <a:spcAft>
                <a:spcPts val="0"/>
              </a:spcAft>
              <a:buNone/>
            </a:pPr>
            <a:r>
              <a:rPr lang="en-US" sz="1200" i="0" u="none" strike="noStrike" cap="none" dirty="0">
                <a:solidFill>
                  <a:schemeClr val="dk1"/>
                </a:solidFill>
                <a:latin typeface="Georgia" panose="02040502050405020303" pitchFamily="18" charset="0"/>
              </a:rPr>
              <a:t>The </a:t>
            </a:r>
            <a:r>
              <a:rPr lang="en-US" sz="1200" i="0" u="none" strike="noStrike" cap="none" dirty="0" err="1">
                <a:solidFill>
                  <a:schemeClr val="dk1"/>
                </a:solidFill>
                <a:latin typeface="Georgia" panose="02040502050405020303" pitchFamily="18" charset="0"/>
              </a:rPr>
              <a:t>Hmoob</a:t>
            </a:r>
            <a:r>
              <a:rPr lang="en-US" sz="1200" i="0" u="none" strike="noStrike" cap="none" dirty="0">
                <a:solidFill>
                  <a:schemeClr val="dk1"/>
                </a:solidFill>
                <a:latin typeface="Georgia" panose="02040502050405020303" pitchFamily="18" charset="0"/>
              </a:rPr>
              <a:t> are traditionally organized by a clan system. The last name of an individual indicates their clan. There are 18 total clans in </a:t>
            </a:r>
            <a:r>
              <a:rPr lang="en-US" sz="1200" i="0" u="none" strike="noStrike" cap="none" dirty="0" err="1">
                <a:solidFill>
                  <a:schemeClr val="dk1"/>
                </a:solidFill>
                <a:latin typeface="Georgia" panose="02040502050405020303" pitchFamily="18" charset="0"/>
              </a:rPr>
              <a:t>Hmoob</a:t>
            </a:r>
            <a:r>
              <a:rPr lang="en-US" sz="1200" i="0" u="none" strike="noStrike" cap="none" dirty="0">
                <a:solidFill>
                  <a:schemeClr val="dk1"/>
                </a:solidFill>
                <a:latin typeface="Georgia" panose="02040502050405020303" pitchFamily="18" charset="0"/>
              </a:rPr>
              <a:t> society, 11 of which are in La Crosse. The 18 clan</a:t>
            </a:r>
            <a:r>
              <a:rPr lang="en-US" dirty="0">
                <a:latin typeface="Georgia" panose="02040502050405020303" pitchFamily="18" charset="0"/>
              </a:rPr>
              <a:t> names include: Chang, Cheng, </a:t>
            </a:r>
            <a:r>
              <a:rPr lang="en-US" dirty="0" err="1">
                <a:latin typeface="Georgia" panose="02040502050405020303" pitchFamily="18" charset="0"/>
              </a:rPr>
              <a:t>Chue</a:t>
            </a:r>
            <a:r>
              <a:rPr lang="en-US" dirty="0">
                <a:latin typeface="Georgia" panose="02040502050405020303" pitchFamily="18" charset="0"/>
              </a:rPr>
              <a:t>, Fang, Hang, Her, </a:t>
            </a:r>
            <a:r>
              <a:rPr lang="en-US" dirty="0" err="1">
                <a:latin typeface="Georgia" panose="02040502050405020303" pitchFamily="18" charset="0"/>
              </a:rPr>
              <a:t>Khang</a:t>
            </a:r>
            <a:r>
              <a:rPr lang="en-US" dirty="0">
                <a:latin typeface="Georgia" panose="02040502050405020303" pitchFamily="18" charset="0"/>
              </a:rPr>
              <a:t>, Kong, </a:t>
            </a:r>
            <a:r>
              <a:rPr lang="en-US" dirty="0" err="1">
                <a:latin typeface="Georgia" panose="02040502050405020303" pitchFamily="18" charset="0"/>
              </a:rPr>
              <a:t>Kue</a:t>
            </a:r>
            <a:r>
              <a:rPr lang="en-US" dirty="0">
                <a:latin typeface="Georgia" panose="02040502050405020303" pitchFamily="18" charset="0"/>
              </a:rPr>
              <a:t>, Lee, </a:t>
            </a:r>
            <a:r>
              <a:rPr lang="en-US" dirty="0" err="1">
                <a:latin typeface="Georgia" panose="02040502050405020303" pitchFamily="18" charset="0"/>
              </a:rPr>
              <a:t>Lor</a:t>
            </a:r>
            <a:r>
              <a:rPr lang="en-US" dirty="0">
                <a:latin typeface="Georgia" panose="02040502050405020303" pitchFamily="18" charset="0"/>
              </a:rPr>
              <a:t>, </a:t>
            </a:r>
            <a:r>
              <a:rPr lang="en-US" dirty="0" err="1">
                <a:latin typeface="Georgia" panose="02040502050405020303" pitchFamily="18" charset="0"/>
              </a:rPr>
              <a:t>Moua</a:t>
            </a:r>
            <a:r>
              <a:rPr lang="en-US" dirty="0">
                <a:latin typeface="Georgia" panose="02040502050405020303" pitchFamily="18" charset="0"/>
              </a:rPr>
              <a:t>, </a:t>
            </a:r>
            <a:r>
              <a:rPr lang="en-US" dirty="0" err="1">
                <a:latin typeface="Georgia" panose="02040502050405020303" pitchFamily="18" charset="0"/>
              </a:rPr>
              <a:t>Phang</a:t>
            </a:r>
            <a:r>
              <a:rPr lang="en-US" dirty="0">
                <a:latin typeface="Georgia" panose="02040502050405020303" pitchFamily="18" charset="0"/>
              </a:rPr>
              <a:t>, Thao, </a:t>
            </a:r>
            <a:r>
              <a:rPr lang="en-US" dirty="0" err="1">
                <a:latin typeface="Georgia" panose="02040502050405020303" pitchFamily="18" charset="0"/>
              </a:rPr>
              <a:t>Vang</a:t>
            </a:r>
            <a:r>
              <a:rPr lang="en-US" dirty="0">
                <a:latin typeface="Georgia" panose="02040502050405020303" pitchFamily="18" charset="0"/>
              </a:rPr>
              <a:t>, Vue, </a:t>
            </a:r>
            <a:r>
              <a:rPr lang="en-US" dirty="0" err="1">
                <a:latin typeface="Georgia" panose="02040502050405020303" pitchFamily="18" charset="0"/>
              </a:rPr>
              <a:t>Xiong</a:t>
            </a:r>
            <a:r>
              <a:rPr lang="en-US" dirty="0">
                <a:latin typeface="Georgia" panose="02040502050405020303" pitchFamily="18" charset="0"/>
              </a:rPr>
              <a:t>, and Yang. The 11 clans that are represented in La Crosse include Change, Hang, Her, Lee, Lo, </a:t>
            </a:r>
            <a:r>
              <a:rPr lang="en-US" dirty="0" err="1">
                <a:latin typeface="Georgia" panose="02040502050405020303" pitchFamily="18" charset="0"/>
              </a:rPr>
              <a:t>Moua</a:t>
            </a:r>
            <a:r>
              <a:rPr lang="en-US" dirty="0">
                <a:latin typeface="Georgia" panose="02040502050405020303" pitchFamily="18" charset="0"/>
              </a:rPr>
              <a:t>, Thao, </a:t>
            </a:r>
            <a:r>
              <a:rPr lang="en-US" dirty="0" err="1">
                <a:latin typeface="Georgia" panose="02040502050405020303" pitchFamily="18" charset="0"/>
              </a:rPr>
              <a:t>Vang</a:t>
            </a:r>
            <a:r>
              <a:rPr lang="en-US" dirty="0">
                <a:latin typeface="Georgia" panose="02040502050405020303" pitchFamily="18" charset="0"/>
              </a:rPr>
              <a:t>, Vue, </a:t>
            </a:r>
            <a:r>
              <a:rPr lang="en-US" dirty="0" err="1">
                <a:latin typeface="Georgia" panose="02040502050405020303" pitchFamily="18" charset="0"/>
              </a:rPr>
              <a:t>Xiong</a:t>
            </a:r>
            <a:r>
              <a:rPr lang="en-US" dirty="0">
                <a:latin typeface="Georgia" panose="02040502050405020303" pitchFamily="18" charset="0"/>
              </a:rPr>
              <a:t>, and Yang. (Information on clans in La Crosse is from: </a:t>
            </a:r>
            <a:r>
              <a:rPr lang="en-US" dirty="0">
                <a:highlight>
                  <a:srgbClr val="FFFFFF"/>
                </a:highlight>
                <a:latin typeface="Georgia" panose="02040502050405020303" pitchFamily="18" charset="0"/>
              </a:rPr>
              <a:t>Yang, </a:t>
            </a:r>
            <a:r>
              <a:rPr lang="en-US" dirty="0" err="1">
                <a:highlight>
                  <a:srgbClr val="FFFFFF"/>
                </a:highlight>
                <a:latin typeface="Georgia" panose="02040502050405020303" pitchFamily="18" charset="0"/>
              </a:rPr>
              <a:t>NaoHoua</a:t>
            </a:r>
            <a:r>
              <a:rPr lang="en-US" dirty="0">
                <a:highlight>
                  <a:srgbClr val="FFFFFF"/>
                </a:highlight>
                <a:latin typeface="Georgia" panose="02040502050405020303" pitchFamily="18" charset="0"/>
              </a:rPr>
              <a:t> (Tony). “The Hmong Among Us.” La Crosse School District. </a:t>
            </a:r>
            <a:r>
              <a:rPr lang="en-US" u="sng" dirty="0">
                <a:solidFill>
                  <a:srgbClr val="1155CC"/>
                </a:solidFill>
                <a:latin typeface="Georgia" panose="02040502050405020303" pitchFamily="18" charset="0"/>
                <a:hlinkClick r:id="rId3"/>
              </a:rPr>
              <a:t>https://www.lacrosseschools.org/wp-content/uploads/2014/10/hmong-history-and-culture.pdf</a:t>
            </a:r>
            <a:r>
              <a:rPr lang="en-US" dirty="0">
                <a:latin typeface="Georgia" panose="02040502050405020303" pitchFamily="18" charset="0"/>
              </a:rPr>
              <a:t>)</a:t>
            </a:r>
            <a:endParaRPr dirty="0">
              <a:latin typeface="Georgia" panose="02040502050405020303" pitchFamily="18" charset="0"/>
            </a:endParaRPr>
          </a:p>
          <a:p>
            <a:pPr marL="0" marR="0" lvl="0" indent="0" algn="l" rtl="0">
              <a:spcBef>
                <a:spcPts val="0"/>
              </a:spcBef>
              <a:spcAft>
                <a:spcPts val="0"/>
              </a:spcAft>
              <a:buNone/>
            </a:pPr>
            <a:endParaRPr sz="1200" i="0" u="none" strike="noStrike" cap="none" dirty="0">
              <a:solidFill>
                <a:schemeClr val="dk1"/>
              </a:solidFill>
              <a:latin typeface="Georgia" panose="02040502050405020303" pitchFamily="18" charset="0"/>
            </a:endParaRPr>
          </a:p>
          <a:p>
            <a:pPr marL="0" marR="0" lvl="0" indent="0" algn="l" rtl="0">
              <a:spcBef>
                <a:spcPts val="0"/>
              </a:spcBef>
              <a:spcAft>
                <a:spcPts val="0"/>
              </a:spcAft>
              <a:buNone/>
            </a:pPr>
            <a:endParaRPr sz="1200" i="0" u="none" strike="noStrike" cap="none" dirty="0">
              <a:solidFill>
                <a:schemeClr val="dk1"/>
              </a:solidFill>
              <a:latin typeface="Georgia" panose="02040502050405020303" pitchFamily="18" charset="0"/>
            </a:endParaRPr>
          </a:p>
        </p:txBody>
      </p:sp>
      <p:sp>
        <p:nvSpPr>
          <p:cNvPr id="114" name="Google Shape;11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ea typeface="Calibri"/>
                <a:cs typeface="Calibri"/>
                <a:sym typeface="Calibri"/>
              </a:rPr>
              <a:t>4</a:t>
            </a:fld>
            <a:endParaRPr sz="1200" b="0" i="0" u="none" strike="noStrike" cap="none" dirty="0">
              <a:solidFill>
                <a:schemeClr val="dk1"/>
              </a:solidFill>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Georgia" panose="02040502050405020303" pitchFamily="18" charset="0"/>
                <a:sym typeface="Calibri"/>
              </a:rPr>
              <a:t>The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were heavily impacted by the Vietnam War (1955-1975) and the </a:t>
            </a:r>
            <a:r>
              <a:rPr lang="en-US" sz="1200" b="0" i="0" u="none" strike="noStrike" cap="none" dirty="0" err="1">
                <a:solidFill>
                  <a:schemeClr val="dk1"/>
                </a:solidFill>
                <a:latin typeface="Georgia" panose="02040502050405020303" pitchFamily="18" charset="0"/>
                <a:sym typeface="Calibri"/>
              </a:rPr>
              <a:t>Laotion</a:t>
            </a:r>
            <a:r>
              <a:rPr lang="en-US" sz="1200" b="0" i="0" u="none" strike="noStrike" cap="none" dirty="0">
                <a:solidFill>
                  <a:schemeClr val="dk1"/>
                </a:solidFill>
                <a:latin typeface="Georgia" panose="02040502050405020303" pitchFamily="18" charset="0"/>
                <a:sym typeface="Calibri"/>
              </a:rPr>
              <a:t> Civil War (1959-1975). Thousands of families were forced to abandon their homes, possessions, and farms during the war, and many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died in the disruption the war caused. </a:t>
            </a:r>
            <a:endParaRPr dirty="0">
              <a:latin typeface="Georgia" panose="02040502050405020303" pitchFamily="18" charset="0"/>
            </a:endParaRPr>
          </a:p>
          <a:p>
            <a:pPr marL="0" marR="0" lvl="0" indent="0" algn="l" rtl="0">
              <a:spcBef>
                <a:spcPts val="0"/>
              </a:spcBef>
              <a:spcAft>
                <a:spcPts val="0"/>
              </a:spcAft>
              <a:buNone/>
            </a:pPr>
            <a:endParaRPr sz="1200" b="0" i="0" u="none" strike="noStrike" cap="none" dirty="0">
              <a:solidFill>
                <a:schemeClr val="dk1"/>
              </a:solidFill>
              <a:latin typeface="Georgia" panose="02040502050405020303" pitchFamily="18" charset="0"/>
              <a:sym typeface="Calibri"/>
            </a:endParaRPr>
          </a:p>
          <a:p>
            <a:pPr marL="0" marR="0" lvl="0" indent="0" algn="l" rtl="0">
              <a:spcBef>
                <a:spcPts val="0"/>
              </a:spcBef>
              <a:spcAft>
                <a:spcPts val="0"/>
              </a:spcAft>
              <a:buNone/>
            </a:pPr>
            <a:r>
              <a:rPr lang="en-US" sz="1200" b="0" i="0" u="none" strike="noStrike" cap="none" dirty="0">
                <a:solidFill>
                  <a:schemeClr val="dk1"/>
                </a:solidFill>
                <a:latin typeface="Georgia" panose="02040502050405020303" pitchFamily="18" charset="0"/>
                <a:sym typeface="Calibri"/>
              </a:rPr>
              <a:t>Many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in Laos fought on the side of the United States during the Vietnam War, opposing the communists in Vietnam. General </a:t>
            </a:r>
            <a:r>
              <a:rPr lang="en-US" sz="1200" b="0" i="0" u="none" strike="noStrike" cap="none" dirty="0" err="1">
                <a:solidFill>
                  <a:schemeClr val="dk1"/>
                </a:solidFill>
                <a:latin typeface="Georgia" panose="02040502050405020303" pitchFamily="18" charset="0"/>
                <a:sym typeface="Calibri"/>
              </a:rPr>
              <a:t>Vang</a:t>
            </a:r>
            <a:r>
              <a:rPr lang="en-US" sz="1200" b="0" i="0" u="none" strike="noStrike" cap="none" dirty="0">
                <a:solidFill>
                  <a:schemeClr val="dk1"/>
                </a:solidFill>
                <a:latin typeface="Georgia" panose="02040502050405020303" pitchFamily="18" charset="0"/>
                <a:sym typeface="Calibri"/>
              </a:rPr>
              <a:t> Pao, a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leader, signed an agreement with the United States CIA to help the US fight the Vietnamese, including through rescuing American pilots, fighting the Vietnamese on the ground, and gather information about the Vietnamese. In exchange, the U.S. provided military supplies, food and shelter.  </a:t>
            </a:r>
            <a:endParaRPr dirty="0">
              <a:latin typeface="Georgia" panose="02040502050405020303" pitchFamily="18" charset="0"/>
            </a:endParaRPr>
          </a:p>
          <a:p>
            <a:pPr marL="0" marR="0" lvl="0" indent="0" algn="l" rtl="0">
              <a:spcBef>
                <a:spcPts val="0"/>
              </a:spcBef>
              <a:spcAft>
                <a:spcPts val="0"/>
              </a:spcAft>
              <a:buNone/>
            </a:pPr>
            <a:endParaRPr sz="1200" b="0" i="0" u="none" strike="noStrike" cap="none" dirty="0">
              <a:solidFill>
                <a:schemeClr val="dk1"/>
              </a:solidFill>
              <a:latin typeface="Georgia" panose="02040502050405020303" pitchFamily="18" charset="0"/>
              <a:sym typeface="Calibri"/>
            </a:endParaRPr>
          </a:p>
          <a:p>
            <a:pPr marL="0" marR="0" lvl="0" indent="0" algn="l" rtl="0">
              <a:spcBef>
                <a:spcPts val="0"/>
              </a:spcBef>
              <a:spcAft>
                <a:spcPts val="0"/>
              </a:spcAft>
              <a:buNone/>
            </a:pPr>
            <a:r>
              <a:rPr lang="en-US" sz="1200" b="0" i="0" u="none" strike="noStrike" cap="none" dirty="0">
                <a:solidFill>
                  <a:schemeClr val="dk1"/>
                </a:solidFill>
                <a:latin typeface="Georgia" panose="02040502050405020303" pitchFamily="18" charset="0"/>
                <a:sym typeface="Calibri"/>
              </a:rPr>
              <a:t>When the United States withdrew from the war and the Laos fell under communist control in 1975, life became dangerous for the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who had sided with America during the war, forcing the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to make the perilous journey to refugee camps in Thailand. Many individuals and families then came to America as from the camps in Thailand. </a:t>
            </a:r>
            <a:endParaRPr dirty="0">
              <a:latin typeface="Georgia" panose="02040502050405020303" pitchFamily="18" charset="0"/>
            </a:endParaRPr>
          </a:p>
        </p:txBody>
      </p:sp>
      <p:sp>
        <p:nvSpPr>
          <p:cNvPr id="122" name="Google Shape;1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ea typeface="Calibri"/>
                <a:cs typeface="Calibri"/>
                <a:sym typeface="Calibri"/>
              </a:rPr>
              <a:t>5</a:t>
            </a:fld>
            <a:endParaRPr sz="1200" b="0" i="0" u="none" strike="noStrike" cap="none" dirty="0">
              <a:solidFill>
                <a:schemeClr val="dk1"/>
              </a:solidFill>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Georgia" panose="02040502050405020303" pitchFamily="18" charset="0"/>
                <a:sym typeface="Calibri"/>
              </a:rPr>
              <a:t>Many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families were forced to flee their homes in the face of violence from Vietnamese communists after the Americans left Vietnam in 1975. Many made the perilous journey to refugee camps in Thailand, moving secretly through the jungle to the Mekong river, where they crossed into Thailand (map provided again on this slide). If your students attended the 4</a:t>
            </a:r>
            <a:r>
              <a:rPr lang="en-US" sz="1200" b="0" i="0" u="none" strike="noStrike" cap="none" baseline="30000" dirty="0">
                <a:solidFill>
                  <a:schemeClr val="dk1"/>
                </a:solidFill>
                <a:latin typeface="Georgia" panose="02040502050405020303" pitchFamily="18" charset="0"/>
                <a:sym typeface="Calibri"/>
              </a:rPr>
              <a:t>th</a:t>
            </a:r>
            <a:r>
              <a:rPr lang="en-US" sz="1200" b="0" i="0" u="none" strike="noStrike" cap="none" dirty="0">
                <a:solidFill>
                  <a:schemeClr val="dk1"/>
                </a:solidFill>
                <a:latin typeface="Georgia" panose="02040502050405020303" pitchFamily="18" charset="0"/>
                <a:sym typeface="Calibri"/>
              </a:rPr>
              <a:t> grade field trip to the </a:t>
            </a:r>
            <a:r>
              <a:rPr lang="en-US" sz="1200" b="0" i="0" u="none" strike="noStrike" cap="none" dirty="0" err="1">
                <a:solidFill>
                  <a:schemeClr val="dk1"/>
                </a:solidFill>
                <a:latin typeface="Georgia" panose="02040502050405020303" pitchFamily="18" charset="0"/>
                <a:sym typeface="Calibri"/>
              </a:rPr>
              <a:t>Hmoob</a:t>
            </a:r>
            <a:r>
              <a:rPr lang="en-US" sz="1200" b="0" i="0" u="none" strike="noStrike" cap="none" dirty="0">
                <a:solidFill>
                  <a:schemeClr val="dk1"/>
                </a:solidFill>
                <a:latin typeface="Georgia" panose="02040502050405020303" pitchFamily="18" charset="0"/>
                <a:sym typeface="Calibri"/>
              </a:rPr>
              <a:t> Cultural and Community Agency for the Hmong Education Project, they may remember some of the rules of the jungle: stay in a line when moving through the jungle and hold on to the shirts of the people in front of you, cover your footsteps, only move at night, and do not cook food with campfires at night, for example. These rules reduced the risk of being found in the jungle by Vietnamese communists. At the border of Laos and Thailand, swimming across the Mekong river was especially dangerous, as many did not know how to swim. Floatation devices were made out of bamboo.  </a:t>
            </a:r>
          </a:p>
        </p:txBody>
      </p:sp>
      <p:sp>
        <p:nvSpPr>
          <p:cNvPr id="130" name="Google Shape;13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ea typeface="Calibri"/>
                <a:cs typeface="Calibri"/>
                <a:sym typeface="Calibri"/>
              </a:rPr>
              <a:t>6</a:t>
            </a:fld>
            <a:endParaRPr sz="1200" b="0" i="0" u="none" strike="noStrike" cap="none" dirty="0">
              <a:solidFill>
                <a:schemeClr val="dk1"/>
              </a:solidFill>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Georgia" panose="02040502050405020303" pitchFamily="18" charset="0"/>
                <a:sym typeface="Calibri"/>
              </a:rPr>
              <a:t>This poem, by Mai Chao, contrasts her joyous experience being proposed to along the Mississippi with her mother’s experiences crossing the Mekong. Her mother “escaped certain death” by crossing the Mekong into Thailand (“the Land of Smiles”). </a:t>
            </a:r>
            <a:endParaRPr dirty="0">
              <a:latin typeface="Georgia" panose="02040502050405020303" pitchFamily="18" charset="0"/>
            </a:endParaRPr>
          </a:p>
          <a:p>
            <a:pPr marL="0" marR="0" lvl="0" indent="0" algn="l" rtl="0">
              <a:spcBef>
                <a:spcPts val="0"/>
              </a:spcBef>
              <a:spcAft>
                <a:spcPts val="0"/>
              </a:spcAft>
              <a:buNone/>
            </a:pPr>
            <a:endParaRPr sz="1200" b="0" i="0" u="none" strike="noStrike" cap="none" dirty="0">
              <a:solidFill>
                <a:schemeClr val="dk1"/>
              </a:solidFill>
              <a:latin typeface="Georgia" panose="02040502050405020303" pitchFamily="18" charset="0"/>
              <a:sym typeface="Calibri"/>
            </a:endParaRPr>
          </a:p>
          <a:p>
            <a:pPr marL="0" marR="0" lvl="0" indent="0" algn="l" rtl="0">
              <a:spcBef>
                <a:spcPts val="0"/>
              </a:spcBef>
              <a:spcAft>
                <a:spcPts val="0"/>
              </a:spcAft>
              <a:buNone/>
            </a:pPr>
            <a:r>
              <a:rPr lang="en-US" sz="1200" b="0" i="0" u="none" strike="noStrike" cap="none" dirty="0">
                <a:solidFill>
                  <a:schemeClr val="dk1"/>
                </a:solidFill>
                <a:latin typeface="Georgia" panose="02040502050405020303" pitchFamily="18" charset="0"/>
                <a:sym typeface="Calibri"/>
              </a:rPr>
              <a:t>Mai’s story and the picture of the </a:t>
            </a:r>
            <a:r>
              <a:rPr lang="en-US" sz="1200" b="0" i="0" u="none" strike="noStrike" cap="none" dirty="0" err="1">
                <a:solidFill>
                  <a:schemeClr val="dk1"/>
                </a:solidFill>
                <a:latin typeface="Georgia" panose="02040502050405020303" pitchFamily="18" charset="0"/>
                <a:sym typeface="Calibri"/>
              </a:rPr>
              <a:t>Missisippi</a:t>
            </a:r>
            <a:r>
              <a:rPr lang="en-US" sz="1200" b="0" i="0" u="none" strike="noStrike" cap="none" dirty="0">
                <a:solidFill>
                  <a:schemeClr val="dk1"/>
                </a:solidFill>
                <a:latin typeface="Georgia" panose="02040502050405020303" pitchFamily="18" charset="0"/>
                <a:sym typeface="Calibri"/>
              </a:rPr>
              <a:t> can be found at: http://www.hearherelacrosse.org/story/chao_mai_1/. Mouse over the speaker icon to play a recording of Mai reading her poem. </a:t>
            </a:r>
            <a:endParaRPr dirty="0">
              <a:latin typeface="Georgia" panose="02040502050405020303" pitchFamily="18" charset="0"/>
            </a:endParaRPr>
          </a:p>
        </p:txBody>
      </p:sp>
      <p:sp>
        <p:nvSpPr>
          <p:cNvPr id="139" name="Google Shape;13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ea typeface="Calibri"/>
                <a:cs typeface="Calibri"/>
                <a:sym typeface="Calibri"/>
              </a:rPr>
              <a:t>7</a:t>
            </a:fld>
            <a:endParaRPr sz="1200" b="0" i="0" u="none" strike="noStrike" cap="none" dirty="0">
              <a:solidFill>
                <a:schemeClr val="dk1"/>
              </a:solidFill>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Georgia" panose="02040502050405020303" pitchFamily="18" charset="0"/>
              <a:sym typeface="Calibri"/>
            </a:endParaRPr>
          </a:p>
        </p:txBody>
      </p:sp>
      <p:sp>
        <p:nvSpPr>
          <p:cNvPr id="147" name="Google Shape;147;p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F644-2265-414C-8D69-0A50B5CC11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B80CB3-9153-40CE-AE61-CFF2336E30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072D-1DF7-4930-B8B5-E0A1ED026DA6}"/>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5" name="Footer Placeholder 4">
            <a:extLst>
              <a:ext uri="{FF2B5EF4-FFF2-40B4-BE49-F238E27FC236}">
                <a16:creationId xmlns:a16="http://schemas.microsoft.com/office/drawing/2014/main" id="{9EB8F4E9-927E-4B44-B099-4F37B82D8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A39A8-5CC3-4AA7-9939-D093B80DDE0A}"/>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528449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44B0-E982-4D38-ABD0-96950A8627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46064A-0E42-4AF2-A8FB-3F0CDAB20C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BB182-ED27-4C49-BA97-7D516A8836C6}"/>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5" name="Footer Placeholder 4">
            <a:extLst>
              <a:ext uri="{FF2B5EF4-FFF2-40B4-BE49-F238E27FC236}">
                <a16:creationId xmlns:a16="http://schemas.microsoft.com/office/drawing/2014/main" id="{69041F58-8951-48AF-AF9B-CD283E8F9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032E5-7F2E-4135-814D-3A082FEE6B23}"/>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404131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DAF144-9497-4CD6-AFFD-6DACE41EA8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12436-D957-499A-AFFE-F6C5C0B629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8ED6-40C1-4EF3-ACC1-E565A64EA74F}"/>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5" name="Footer Placeholder 4">
            <a:extLst>
              <a:ext uri="{FF2B5EF4-FFF2-40B4-BE49-F238E27FC236}">
                <a16:creationId xmlns:a16="http://schemas.microsoft.com/office/drawing/2014/main" id="{FDB0EA5D-C597-4A30-A453-23E7C14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5E2A-2169-4639-A9C7-A492E9B26727}"/>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301457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1C97-ED72-4DA3-95D7-69F0C1510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EBE75-F7D6-463E-B820-DB2FC0E604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06D12-F4FF-4F3A-AEDF-DFC716C53C46}"/>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5" name="Footer Placeholder 4">
            <a:extLst>
              <a:ext uri="{FF2B5EF4-FFF2-40B4-BE49-F238E27FC236}">
                <a16:creationId xmlns:a16="http://schemas.microsoft.com/office/drawing/2014/main" id="{9B09B1B9-1BB7-4004-BCFA-D188A2E0D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BD906-F2AE-43A3-87BB-3E7B8D9AAD7B}"/>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4138013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2A76-5B33-4C95-A70C-F615A84289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22B2EB-EB8C-4676-A4B2-70B5D40CDA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DFD10E-4113-4F4B-B61F-A716707CB0AF}"/>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5" name="Footer Placeholder 4">
            <a:extLst>
              <a:ext uri="{FF2B5EF4-FFF2-40B4-BE49-F238E27FC236}">
                <a16:creationId xmlns:a16="http://schemas.microsoft.com/office/drawing/2014/main" id="{8788A233-5761-4F12-A024-A9E3D2E173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2598A-02B8-4581-B9EE-2430519B9FB1}"/>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280607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0154-25B2-4C17-8A3F-C1F733530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6074FE-1E11-4863-9CFF-D52BDED75B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BA64B8-B3E0-43A8-B84F-DAA1D0E08E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CE830D-60A6-445A-AAEC-DA4EDD2A88E9}"/>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6" name="Footer Placeholder 5">
            <a:extLst>
              <a:ext uri="{FF2B5EF4-FFF2-40B4-BE49-F238E27FC236}">
                <a16:creationId xmlns:a16="http://schemas.microsoft.com/office/drawing/2014/main" id="{0B93EBBF-C891-48D4-B658-6C0948B4F9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17059-E6BE-4E6F-883A-264E26EEE307}"/>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217206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7C330-1D22-47F5-A607-B191ED1E22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79069E-8BFB-4C06-A59E-2F07DE79C7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4F5886B-AB2C-4583-A35F-4D2942EBD6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966F99-F06B-4DC0-8CA7-A54771D8E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F0F136-43D5-413D-972F-448C1708FF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6BDFFF-A8CB-4897-9857-E120FEAAE037}"/>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8" name="Footer Placeholder 7">
            <a:extLst>
              <a:ext uri="{FF2B5EF4-FFF2-40B4-BE49-F238E27FC236}">
                <a16:creationId xmlns:a16="http://schemas.microsoft.com/office/drawing/2014/main" id="{A551161F-D7AB-4FF5-A4A5-CED00235D6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A10CB-49F8-404C-BE6A-50FC6B7F8811}"/>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2806556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1A0D8-C99B-4B82-A9FA-D940CBBEB0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DDC9FE-8A17-409B-B186-3E793CDDC555}"/>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4" name="Footer Placeholder 3">
            <a:extLst>
              <a:ext uri="{FF2B5EF4-FFF2-40B4-BE49-F238E27FC236}">
                <a16:creationId xmlns:a16="http://schemas.microsoft.com/office/drawing/2014/main" id="{0BBA75DF-3F61-4483-B789-2961D452EE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7C9634-F2C1-417B-9F5F-CA7F08B28E1C}"/>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199687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DC36CA-9232-4EE4-97FC-46365C5396A3}"/>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3" name="Footer Placeholder 2">
            <a:extLst>
              <a:ext uri="{FF2B5EF4-FFF2-40B4-BE49-F238E27FC236}">
                <a16:creationId xmlns:a16="http://schemas.microsoft.com/office/drawing/2014/main" id="{1CC1F117-AD22-423D-9991-66C3454547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9261DD-4EF4-40CC-B251-9FFDEAD699C9}"/>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286580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7D51-DA3F-497D-8554-C9D778278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42A7CD-B737-4DF1-A501-35E02EC91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FDA1D-312D-46E3-BF7F-134C766BD3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7837C0-42CD-490A-8CE6-852D110C9492}"/>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6" name="Footer Placeholder 5">
            <a:extLst>
              <a:ext uri="{FF2B5EF4-FFF2-40B4-BE49-F238E27FC236}">
                <a16:creationId xmlns:a16="http://schemas.microsoft.com/office/drawing/2014/main" id="{6B51ABAA-BDE1-47A2-A34F-2BEE957F3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ED72AA-B922-420A-ABA7-93BF451243ED}"/>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252499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8A6C-ECB4-453C-8A72-551476A2E0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23B51-57F4-4D2F-A8E3-3E24FF7990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898E2-B988-41B0-A8EA-D3C8BECD9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FC88E2-2E20-421B-9183-D8D7A2C32BA5}"/>
              </a:ext>
            </a:extLst>
          </p:cNvPr>
          <p:cNvSpPr>
            <a:spLocks noGrp="1"/>
          </p:cNvSpPr>
          <p:nvPr>
            <p:ph type="dt" sz="half" idx="10"/>
          </p:nvPr>
        </p:nvSpPr>
        <p:spPr/>
        <p:txBody>
          <a:bodyPr/>
          <a:lstStyle/>
          <a:p>
            <a:fld id="{8AB2B065-F717-4900-AC9B-EB5B15691EC3}" type="datetimeFigureOut">
              <a:rPr lang="en-US" smtClean="0"/>
              <a:t>8/15/2018</a:t>
            </a:fld>
            <a:endParaRPr lang="en-US"/>
          </a:p>
        </p:txBody>
      </p:sp>
      <p:sp>
        <p:nvSpPr>
          <p:cNvPr id="6" name="Footer Placeholder 5">
            <a:extLst>
              <a:ext uri="{FF2B5EF4-FFF2-40B4-BE49-F238E27FC236}">
                <a16:creationId xmlns:a16="http://schemas.microsoft.com/office/drawing/2014/main" id="{C0F2A80F-F314-4531-8FD6-1F37897CD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A1E15A-8485-474F-8C5C-3876C42F8F35}"/>
              </a:ext>
            </a:extLst>
          </p:cNvPr>
          <p:cNvSpPr>
            <a:spLocks noGrp="1"/>
          </p:cNvSpPr>
          <p:nvPr>
            <p:ph type="sldNum" sz="quarter" idx="12"/>
          </p:nvPr>
        </p:nvSpPr>
        <p:spPr/>
        <p:txBody>
          <a:bodyPr/>
          <a:lstStyle/>
          <a:p>
            <a:fld id="{121592F8-C3E6-4524-AC5E-8269BAEDB326}" type="slidenum">
              <a:rPr lang="en-US" smtClean="0"/>
              <a:t>‹#›</a:t>
            </a:fld>
            <a:endParaRPr lang="en-US"/>
          </a:p>
        </p:txBody>
      </p:sp>
    </p:spTree>
    <p:extLst>
      <p:ext uri="{BB962C8B-B14F-4D97-AF65-F5344CB8AC3E}">
        <p14:creationId xmlns:p14="http://schemas.microsoft.com/office/powerpoint/2010/main" val="238708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B2721-7CA0-433B-ABCF-0D5EE31C0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FD66C3-0B59-4651-A54C-9B97B8CDFB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41170B-4A1C-4A8D-B3E7-88230F50C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2B065-F717-4900-AC9B-EB5B15691EC3}" type="datetimeFigureOut">
              <a:rPr lang="en-US" smtClean="0"/>
              <a:t>8/15/2018</a:t>
            </a:fld>
            <a:endParaRPr lang="en-US"/>
          </a:p>
        </p:txBody>
      </p:sp>
      <p:sp>
        <p:nvSpPr>
          <p:cNvPr id="5" name="Footer Placeholder 4">
            <a:extLst>
              <a:ext uri="{FF2B5EF4-FFF2-40B4-BE49-F238E27FC236}">
                <a16:creationId xmlns:a16="http://schemas.microsoft.com/office/drawing/2014/main" id="{4BF43AB2-49B7-44D8-8752-D6E95870DD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DAFE5B-9573-4A5C-84DC-12471309F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592F8-C3E6-4524-AC5E-8269BAEDB326}" type="slidenum">
              <a:rPr lang="en-US" smtClean="0"/>
              <a:t>‹#›</a:t>
            </a:fld>
            <a:endParaRPr lang="en-US"/>
          </a:p>
        </p:txBody>
      </p:sp>
    </p:spTree>
    <p:extLst>
      <p:ext uri="{BB962C8B-B14F-4D97-AF65-F5344CB8AC3E}">
        <p14:creationId xmlns:p14="http://schemas.microsoft.com/office/powerpoint/2010/main" val="619244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9" name="Google Shape;89;p13"/>
          <p:cNvPicPr preferRelativeResize="0"/>
          <p:nvPr/>
        </p:nvPicPr>
        <p:blipFill rotWithShape="1">
          <a:blip r:embed="rId4">
            <a:alphaModFix/>
          </a:blip>
          <a:srcRect/>
          <a:stretch/>
        </p:blipFill>
        <p:spPr>
          <a:xfrm rot="10800000" flipH="1">
            <a:off x="0" y="515925"/>
            <a:ext cx="12191999" cy="3824032"/>
          </a:xfrm>
          <a:prstGeom prst="rect">
            <a:avLst/>
          </a:prstGeom>
          <a:noFill/>
          <a:ln>
            <a:noFill/>
          </a:ln>
        </p:spPr>
      </p:pic>
      <p:sp>
        <p:nvSpPr>
          <p:cNvPr id="90" name="Google Shape;90;p13"/>
          <p:cNvSpPr txBox="1">
            <a:spLocks noGrp="1"/>
          </p:cNvSpPr>
          <p:nvPr>
            <p:ph type="ctrTitle"/>
          </p:nvPr>
        </p:nvSpPr>
        <p:spPr>
          <a:xfrm>
            <a:off x="4486061" y="1256231"/>
            <a:ext cx="8018563"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200"/>
              <a:buFont typeface="Georgia"/>
              <a:buNone/>
            </a:pPr>
            <a:r>
              <a:rPr lang="en-US" sz="7200" b="1" i="0" u="none" strike="noStrike" cap="none" dirty="0" err="1">
                <a:solidFill>
                  <a:schemeClr val="dk1"/>
                </a:solidFill>
                <a:latin typeface="Georgia"/>
                <a:ea typeface="Georgia"/>
                <a:cs typeface="Georgia"/>
                <a:sym typeface="Georgia"/>
              </a:rPr>
              <a:t>Hmoob</a:t>
            </a:r>
            <a:r>
              <a:rPr lang="en-US" sz="7200" b="1" i="0" u="none" strike="noStrike" cap="none" dirty="0">
                <a:solidFill>
                  <a:schemeClr val="dk1"/>
                </a:solidFill>
                <a:latin typeface="Georgia"/>
                <a:ea typeface="Georgia"/>
                <a:cs typeface="Georgia"/>
                <a:sym typeface="Georgia"/>
              </a:rPr>
              <a:t> History in La Crosse</a:t>
            </a:r>
            <a:endParaRPr sz="7200" b="1" i="0" u="none" strike="noStrike" cap="none" dirty="0">
              <a:solidFill>
                <a:schemeClr val="dk1"/>
              </a:solidFill>
              <a:latin typeface="Georgia"/>
              <a:ea typeface="Georgia"/>
              <a:cs typeface="Georgia"/>
              <a:sym typeface="Georgia"/>
            </a:endParaRPr>
          </a:p>
        </p:txBody>
      </p:sp>
      <p:sp>
        <p:nvSpPr>
          <p:cNvPr id="91" name="Google Shape;91;p13"/>
          <p:cNvSpPr/>
          <p:nvPr/>
        </p:nvSpPr>
        <p:spPr>
          <a:xfrm>
            <a:off x="312625" y="1395082"/>
            <a:ext cx="5193322" cy="5171534"/>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eorgia" panose="02040502050405020303" pitchFamily="18" charset="0"/>
              <a:ea typeface="Calibri"/>
              <a:cs typeface="Calibri"/>
              <a:sym typeface="Calibri"/>
            </a:endParaRPr>
          </a:p>
        </p:txBody>
      </p:sp>
      <p:sp>
        <p:nvSpPr>
          <p:cNvPr id="92" name="Google Shape;92;p13"/>
          <p:cNvSpPr/>
          <p:nvPr/>
        </p:nvSpPr>
        <p:spPr>
          <a:xfrm>
            <a:off x="472849" y="1547615"/>
            <a:ext cx="4872872" cy="486646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eorgia" panose="02040502050405020303" pitchFamily="18" charset="0"/>
              <a:ea typeface="Calibri"/>
              <a:cs typeface="Calibri"/>
              <a:sym typeface="Calibri"/>
            </a:endParaRPr>
          </a:p>
        </p:txBody>
      </p:sp>
      <p:pic>
        <p:nvPicPr>
          <p:cNvPr id="93" name="Google Shape;93;p13" descr="A picture containing object&#10;&#10;Description generated with high confidence"/>
          <p:cNvPicPr preferRelativeResize="0"/>
          <p:nvPr/>
        </p:nvPicPr>
        <p:blipFill rotWithShape="1">
          <a:blip r:embed="rId5">
            <a:alphaModFix/>
          </a:blip>
          <a:srcRect/>
          <a:stretch/>
        </p:blipFill>
        <p:spPr>
          <a:xfrm>
            <a:off x="525905" y="2143189"/>
            <a:ext cx="4766759" cy="36753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p:nvPr/>
        </p:nvSpPr>
        <p:spPr>
          <a:xfrm>
            <a:off x="0" y="459581"/>
            <a:ext cx="12191998" cy="1325563"/>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chemeClr val="dk1"/>
                </a:solidFill>
                <a:latin typeface="Georgia"/>
                <a:ea typeface="Georgia"/>
                <a:cs typeface="Georgia"/>
                <a:sym typeface="Georgia"/>
              </a:rPr>
              <a:t>Lesson Road Map</a:t>
            </a:r>
            <a:endParaRPr sz="4800" b="0" i="0" u="none" strike="noStrike" cap="none" dirty="0">
              <a:solidFill>
                <a:schemeClr val="dk1"/>
              </a:solidFill>
              <a:latin typeface="Georgia" panose="02040502050405020303" pitchFamily="18" charset="0"/>
              <a:ea typeface="Calibri"/>
              <a:cs typeface="Calibri"/>
              <a:sym typeface="Calibri"/>
            </a:endParaRPr>
          </a:p>
        </p:txBody>
      </p:sp>
      <p:sp>
        <p:nvSpPr>
          <p:cNvPr id="99" name="Google Shape;99;p14"/>
          <p:cNvSpPr txBox="1">
            <a:spLocks noGrp="1"/>
          </p:cNvSpPr>
          <p:nvPr>
            <p:ph type="subTitle" idx="1"/>
          </p:nvPr>
        </p:nvSpPr>
        <p:spPr>
          <a:xfrm>
            <a:off x="1008764" y="2410750"/>
            <a:ext cx="5087235" cy="165576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D45836"/>
              </a:buClr>
              <a:buSzPts val="2720"/>
              <a:buFont typeface="Arial"/>
              <a:buChar char="•"/>
            </a:pPr>
            <a:r>
              <a:rPr lang="en-US" sz="2800" b="0" i="0" u="none" strike="noStrike" cap="none" dirty="0" err="1">
                <a:solidFill>
                  <a:schemeClr val="dk1"/>
                </a:solidFill>
                <a:latin typeface="Georgia"/>
                <a:ea typeface="Georgia"/>
                <a:cs typeface="Georgia"/>
                <a:sym typeface="Georgia"/>
              </a:rPr>
              <a:t>Hmoob</a:t>
            </a:r>
            <a:r>
              <a:rPr lang="en-US" sz="2800" b="0" i="0" u="none" strike="noStrike" cap="none" dirty="0">
                <a:solidFill>
                  <a:schemeClr val="dk1"/>
                </a:solidFill>
                <a:latin typeface="Georgia"/>
                <a:ea typeface="Georgia"/>
                <a:cs typeface="Georgia"/>
                <a:sym typeface="Georgia"/>
              </a:rPr>
              <a:t> Early History and Life in Laos</a:t>
            </a:r>
            <a:endParaRPr dirty="0"/>
          </a:p>
          <a:p>
            <a:pPr marL="342900" marR="0" lvl="0" indent="-342900" algn="l" rtl="0">
              <a:lnSpc>
                <a:spcPct val="100000"/>
              </a:lnSpc>
              <a:spcBef>
                <a:spcPts val="0"/>
              </a:spcBef>
              <a:spcAft>
                <a:spcPts val="0"/>
              </a:spcAft>
              <a:buClr>
                <a:srgbClr val="D45836"/>
              </a:buClr>
              <a:buSzPts val="2720"/>
              <a:buFont typeface="Arial"/>
              <a:buChar char="•"/>
            </a:pPr>
            <a:r>
              <a:rPr lang="en-US" sz="2800" b="0" i="0" u="none" strike="noStrike" cap="none" dirty="0">
                <a:solidFill>
                  <a:schemeClr val="dk1"/>
                </a:solidFill>
                <a:latin typeface="Georgia"/>
                <a:ea typeface="Georgia"/>
                <a:cs typeface="Georgia"/>
                <a:sym typeface="Georgia"/>
              </a:rPr>
              <a:t>The Vietnam War</a:t>
            </a:r>
            <a:endParaRPr dirty="0"/>
          </a:p>
          <a:p>
            <a:pPr marL="342900" marR="0" lvl="0" indent="-342900" algn="l" rtl="0">
              <a:lnSpc>
                <a:spcPct val="100000"/>
              </a:lnSpc>
              <a:spcBef>
                <a:spcPts val="0"/>
              </a:spcBef>
              <a:spcAft>
                <a:spcPts val="0"/>
              </a:spcAft>
              <a:buClr>
                <a:srgbClr val="D45836"/>
              </a:buClr>
              <a:buSzPts val="2720"/>
              <a:buFont typeface="Arial"/>
              <a:buChar char="•"/>
            </a:pPr>
            <a:r>
              <a:rPr lang="en-US" sz="2800" b="0" i="0" u="none" strike="noStrike" cap="none" dirty="0">
                <a:solidFill>
                  <a:schemeClr val="dk1"/>
                </a:solidFill>
                <a:latin typeface="Georgia"/>
                <a:ea typeface="Georgia"/>
                <a:cs typeface="Georgia"/>
                <a:sym typeface="Georgia"/>
              </a:rPr>
              <a:t>From Laos to America</a:t>
            </a:r>
            <a:endParaRPr dirty="0"/>
          </a:p>
          <a:p>
            <a:pPr marL="342900" marR="0" lvl="0" indent="-342900" algn="l" rtl="0">
              <a:lnSpc>
                <a:spcPct val="100000"/>
              </a:lnSpc>
              <a:spcBef>
                <a:spcPts val="0"/>
              </a:spcBef>
              <a:spcAft>
                <a:spcPts val="0"/>
              </a:spcAft>
              <a:buClr>
                <a:srgbClr val="D45836"/>
              </a:buClr>
              <a:buSzPts val="2720"/>
              <a:buFont typeface="Arial"/>
              <a:buChar char="•"/>
            </a:pPr>
            <a:r>
              <a:rPr lang="en-US" sz="2800" b="0" i="0" u="none" strike="noStrike" cap="none" dirty="0">
                <a:solidFill>
                  <a:schemeClr val="dk1"/>
                </a:solidFill>
                <a:latin typeface="Georgia"/>
                <a:ea typeface="Georgia"/>
                <a:cs typeface="Georgia"/>
                <a:sym typeface="Georgia"/>
              </a:rPr>
              <a:t>Ban </a:t>
            </a:r>
            <a:r>
              <a:rPr lang="en-US" sz="2800" b="0" i="0" u="none" strike="noStrike" cap="none" dirty="0" err="1">
                <a:solidFill>
                  <a:schemeClr val="dk1"/>
                </a:solidFill>
                <a:latin typeface="Georgia"/>
                <a:ea typeface="Georgia"/>
                <a:cs typeface="Georgia"/>
                <a:sym typeface="Georgia"/>
              </a:rPr>
              <a:t>Vinai</a:t>
            </a:r>
            <a:r>
              <a:rPr lang="en-US" sz="2800" b="0" i="0" u="none" strike="noStrike" cap="none" dirty="0">
                <a:solidFill>
                  <a:schemeClr val="dk1"/>
                </a:solidFill>
                <a:latin typeface="Georgia"/>
                <a:ea typeface="Georgia"/>
                <a:cs typeface="Georgia"/>
                <a:sym typeface="Georgia"/>
              </a:rPr>
              <a:t> Refugee Camp</a:t>
            </a:r>
            <a:endParaRPr dirty="0"/>
          </a:p>
          <a:p>
            <a:pPr marL="342900" marR="0" lvl="0" indent="-342900" algn="l" rtl="0">
              <a:lnSpc>
                <a:spcPct val="100000"/>
              </a:lnSpc>
              <a:spcBef>
                <a:spcPts val="0"/>
              </a:spcBef>
              <a:spcAft>
                <a:spcPts val="0"/>
              </a:spcAft>
              <a:buClr>
                <a:srgbClr val="D45836"/>
              </a:buClr>
              <a:buSzPts val="2720"/>
              <a:buFont typeface="Arial"/>
              <a:buChar char="•"/>
            </a:pPr>
            <a:r>
              <a:rPr lang="en-US" sz="2800" b="0" i="0" u="none" strike="noStrike" cap="none" dirty="0" err="1">
                <a:solidFill>
                  <a:schemeClr val="dk1"/>
                </a:solidFill>
                <a:latin typeface="Georgia"/>
                <a:ea typeface="Georgia"/>
                <a:cs typeface="Georgia"/>
                <a:sym typeface="Georgia"/>
              </a:rPr>
              <a:t>Hmoob</a:t>
            </a:r>
            <a:r>
              <a:rPr lang="en-US" sz="2800" b="0" i="0" u="none" strike="noStrike" cap="none" dirty="0">
                <a:solidFill>
                  <a:schemeClr val="dk1"/>
                </a:solidFill>
                <a:latin typeface="Georgia"/>
                <a:ea typeface="Georgia"/>
                <a:cs typeface="Georgia"/>
                <a:sym typeface="Georgia"/>
              </a:rPr>
              <a:t> Immigration to La Crosse</a:t>
            </a:r>
            <a:endParaRPr dirty="0"/>
          </a:p>
          <a:p>
            <a:pPr marL="342900" marR="0" lvl="0" indent="-170180" algn="l" rtl="0">
              <a:lnSpc>
                <a:spcPct val="100000"/>
              </a:lnSpc>
              <a:spcBef>
                <a:spcPts val="0"/>
              </a:spcBef>
              <a:spcAft>
                <a:spcPts val="0"/>
              </a:spcAft>
              <a:buClr>
                <a:srgbClr val="D45836"/>
              </a:buClr>
              <a:buSzPts val="2720"/>
              <a:buFont typeface="Arial"/>
              <a:buNone/>
            </a:pPr>
            <a:endParaRPr sz="2400" b="0" i="0" u="none" strike="noStrike" cap="none" dirty="0">
              <a:solidFill>
                <a:schemeClr val="dk1"/>
              </a:solidFill>
              <a:latin typeface="Georgia"/>
              <a:ea typeface="Georgia"/>
              <a:cs typeface="Georgia"/>
              <a:sym typeface="Georgia"/>
            </a:endParaRPr>
          </a:p>
        </p:txBody>
      </p:sp>
      <p:sp>
        <p:nvSpPr>
          <p:cNvPr id="100" name="Google Shape;100;p14"/>
          <p:cNvSpPr/>
          <p:nvPr/>
        </p:nvSpPr>
        <p:spPr>
          <a:xfrm>
            <a:off x="7185772" y="2631612"/>
            <a:ext cx="5490979" cy="5503633"/>
          </a:xfrm>
          <a:prstGeom prst="ellipse">
            <a:avLst/>
          </a:prstGeom>
          <a:solidFill>
            <a:srgbClr val="F2F2F2"/>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eorgia" panose="02040502050405020303" pitchFamily="18" charset="0"/>
              <a:ea typeface="Calibri"/>
              <a:cs typeface="Calibri"/>
              <a:sym typeface="Calibri"/>
            </a:endParaRPr>
          </a:p>
        </p:txBody>
      </p:sp>
      <p:sp>
        <p:nvSpPr>
          <p:cNvPr id="101" name="Google Shape;101;p14"/>
          <p:cNvSpPr/>
          <p:nvPr/>
        </p:nvSpPr>
        <p:spPr>
          <a:xfrm>
            <a:off x="7828179" y="3591625"/>
            <a:ext cx="6096000" cy="2554545"/>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0"/>
              </a:spcAft>
              <a:buClr>
                <a:schemeClr val="dk1"/>
              </a:buClr>
              <a:buSzPts val="1100"/>
              <a:buFont typeface="Arial"/>
              <a:buNone/>
            </a:pPr>
            <a:r>
              <a:rPr lang="en-US" sz="3200">
                <a:solidFill>
                  <a:srgbClr val="D45836"/>
                </a:solidFill>
                <a:latin typeface="Trebuchet MS"/>
                <a:ea typeface="Trebuchet MS"/>
                <a:cs typeface="Trebuchet MS"/>
                <a:sym typeface="Trebuchet MS"/>
              </a:rPr>
              <a:t>Hello</a:t>
            </a:r>
            <a:r>
              <a:rPr lang="en-US" sz="3200">
                <a:solidFill>
                  <a:schemeClr val="dk1"/>
                </a:solidFill>
                <a:latin typeface="Trebuchet MS"/>
                <a:ea typeface="Trebuchet MS"/>
                <a:cs typeface="Trebuchet MS"/>
                <a:sym typeface="Trebuchet MS"/>
              </a:rPr>
              <a:t> in the Hmoob</a:t>
            </a:r>
            <a:endParaRPr sz="320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Clr>
                <a:schemeClr val="dk1"/>
              </a:buClr>
              <a:buSzPts val="1100"/>
              <a:buFont typeface="Arial"/>
              <a:buNone/>
            </a:pPr>
            <a:r>
              <a:rPr lang="en-US" sz="3200">
                <a:solidFill>
                  <a:schemeClr val="dk1"/>
                </a:solidFill>
                <a:latin typeface="Trebuchet MS"/>
                <a:ea typeface="Trebuchet MS"/>
                <a:cs typeface="Trebuchet MS"/>
                <a:sym typeface="Trebuchet MS"/>
              </a:rPr>
              <a:t>Language:</a:t>
            </a:r>
            <a:endParaRPr sz="320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Clr>
                <a:schemeClr val="dk1"/>
              </a:buClr>
              <a:buSzPts val="1100"/>
              <a:buFont typeface="Arial"/>
              <a:buNone/>
            </a:pPr>
            <a:r>
              <a:rPr lang="en-US" sz="3200">
                <a:solidFill>
                  <a:schemeClr val="dk1"/>
                </a:solidFill>
                <a:latin typeface="Trebuchet MS"/>
                <a:ea typeface="Trebuchet MS"/>
                <a:cs typeface="Trebuchet MS"/>
                <a:sym typeface="Trebuchet MS"/>
              </a:rPr>
              <a:t>Nyob Zoo</a:t>
            </a:r>
            <a:endParaRPr sz="320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Clr>
                <a:schemeClr val="dk1"/>
              </a:buClr>
              <a:buSzPts val="1100"/>
              <a:buFont typeface="Arial"/>
              <a:buNone/>
            </a:pPr>
            <a:r>
              <a:rPr lang="en-US" sz="3200">
                <a:solidFill>
                  <a:schemeClr val="dk1"/>
                </a:solidFill>
                <a:latin typeface="Trebuchet MS"/>
                <a:ea typeface="Trebuchet MS"/>
                <a:cs typeface="Trebuchet MS"/>
                <a:sym typeface="Trebuchet MS"/>
              </a:rPr>
              <a:t>(pronounced Zyaw</a:t>
            </a:r>
            <a:endParaRPr sz="3200">
              <a:solidFill>
                <a:schemeClr val="dk1"/>
              </a:solidFill>
              <a:latin typeface="Trebuchet MS"/>
              <a:ea typeface="Trebuchet MS"/>
              <a:cs typeface="Trebuchet MS"/>
              <a:sym typeface="Trebuchet MS"/>
            </a:endParaRPr>
          </a:p>
          <a:p>
            <a:pPr marL="0" lvl="0" indent="0" rtl="0">
              <a:lnSpc>
                <a:spcPct val="115000"/>
              </a:lnSpc>
              <a:spcBef>
                <a:spcPts val="0"/>
              </a:spcBef>
              <a:spcAft>
                <a:spcPts val="0"/>
              </a:spcAft>
              <a:buClr>
                <a:schemeClr val="dk1"/>
              </a:buClr>
              <a:buSzPts val="1100"/>
              <a:buFont typeface="Arial"/>
              <a:buNone/>
            </a:pPr>
            <a:r>
              <a:rPr lang="en-US" sz="3200">
                <a:solidFill>
                  <a:schemeClr val="dk1"/>
                </a:solidFill>
                <a:latin typeface="Trebuchet MS"/>
                <a:ea typeface="Trebuchet MS"/>
                <a:cs typeface="Trebuchet MS"/>
                <a:sym typeface="Trebuchet MS"/>
              </a:rPr>
              <a:t>Zhong)</a:t>
            </a:r>
            <a:endParaRPr sz="320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3200">
              <a:solidFill>
                <a:srgbClr val="D45836"/>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p:nvPr/>
        </p:nvSpPr>
        <p:spPr>
          <a:xfrm>
            <a:off x="0" y="459581"/>
            <a:ext cx="12191998" cy="1325563"/>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chemeClr val="dk1"/>
                </a:solidFill>
                <a:latin typeface="Georgia" panose="02040502050405020303" pitchFamily="18" charset="0"/>
                <a:ea typeface="Calibri"/>
                <a:cs typeface="Calibri"/>
                <a:sym typeface="Calibri"/>
              </a:rPr>
              <a:t>Laotian Roots</a:t>
            </a:r>
            <a:endParaRPr dirty="0"/>
          </a:p>
        </p:txBody>
      </p:sp>
      <p:sp>
        <p:nvSpPr>
          <p:cNvPr id="108" name="Google Shape;108;p15"/>
          <p:cNvSpPr txBox="1">
            <a:spLocks noGrp="1"/>
          </p:cNvSpPr>
          <p:nvPr>
            <p:ph type="body" idx="1"/>
          </p:nvPr>
        </p:nvSpPr>
        <p:spPr>
          <a:xfrm>
            <a:off x="838200" y="2408872"/>
            <a:ext cx="5257800" cy="333375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err="1">
                <a:solidFill>
                  <a:schemeClr val="dk1"/>
                </a:solidFill>
                <a:ea typeface="Calibri"/>
                <a:cs typeface="Calibri"/>
                <a:sym typeface="Calibri"/>
              </a:rPr>
              <a:t>Hmoob</a:t>
            </a:r>
            <a:r>
              <a:rPr lang="en-US" sz="2800" b="0" i="0" u="none" strike="noStrike" cap="none" dirty="0">
                <a:solidFill>
                  <a:schemeClr val="dk1"/>
                </a:solidFill>
                <a:ea typeface="Calibri"/>
                <a:cs typeface="Calibri"/>
                <a:sym typeface="Calibri"/>
              </a:rPr>
              <a:t>, or Hmong, means “free people” in the </a:t>
            </a:r>
            <a:r>
              <a:rPr lang="en-US" sz="2800" b="0" i="0" u="none" strike="noStrike" cap="none" dirty="0" err="1">
                <a:solidFill>
                  <a:schemeClr val="dk1"/>
                </a:solidFill>
                <a:ea typeface="Calibri"/>
                <a:cs typeface="Calibri"/>
                <a:sym typeface="Calibri"/>
              </a:rPr>
              <a:t>Hmoob</a:t>
            </a:r>
            <a:r>
              <a:rPr lang="en-US" sz="2800" b="0" i="0" u="none" strike="noStrike" cap="none" dirty="0">
                <a:solidFill>
                  <a:schemeClr val="dk1"/>
                </a:solidFill>
                <a:ea typeface="Calibri"/>
                <a:cs typeface="Calibri"/>
                <a:sym typeface="Calibri"/>
              </a:rPr>
              <a:t> language. </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Origins in China</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Forced to move from China due to persecution</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Most </a:t>
            </a:r>
            <a:r>
              <a:rPr lang="en-US" sz="2800" b="0" i="0" u="none" strike="noStrike" cap="none" dirty="0" err="1">
                <a:solidFill>
                  <a:schemeClr val="dk1"/>
                </a:solidFill>
                <a:ea typeface="Calibri"/>
                <a:cs typeface="Calibri"/>
                <a:sym typeface="Calibri"/>
              </a:rPr>
              <a:t>Hmoob</a:t>
            </a:r>
            <a:r>
              <a:rPr lang="en-US" sz="2800" b="0" i="0" u="none" strike="noStrike" cap="none" dirty="0">
                <a:solidFill>
                  <a:schemeClr val="dk1"/>
                </a:solidFill>
                <a:ea typeface="Calibri"/>
                <a:cs typeface="Calibri"/>
                <a:sym typeface="Calibri"/>
              </a:rPr>
              <a:t> people settled in Laos. </a:t>
            </a:r>
            <a:endParaRPr dirty="0"/>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ea typeface="Calibri"/>
              <a:cs typeface="Calibri"/>
              <a:sym typeface="Calibri"/>
            </a:endParaRPr>
          </a:p>
        </p:txBody>
      </p:sp>
      <p:pic>
        <p:nvPicPr>
          <p:cNvPr id="109" name="Google Shape;109;p15" descr="Image result for map of southeast asia laos"/>
          <p:cNvPicPr preferRelativeResize="0"/>
          <p:nvPr/>
        </p:nvPicPr>
        <p:blipFill rotWithShape="1">
          <a:blip r:embed="rId3">
            <a:alphaModFix/>
          </a:blip>
          <a:srcRect/>
          <a:stretch/>
        </p:blipFill>
        <p:spPr>
          <a:xfrm>
            <a:off x="6241774" y="1825626"/>
            <a:ext cx="3697356" cy="2615882"/>
          </a:xfrm>
          <a:prstGeom prst="rect">
            <a:avLst/>
          </a:prstGeom>
          <a:noFill/>
          <a:ln>
            <a:noFill/>
          </a:ln>
        </p:spPr>
      </p:pic>
      <p:pic>
        <p:nvPicPr>
          <p:cNvPr id="110" name="Google Shape;110;p15" descr="Image result for map of southeast asia laos"/>
          <p:cNvPicPr preferRelativeResize="0"/>
          <p:nvPr/>
        </p:nvPicPr>
        <p:blipFill rotWithShape="1">
          <a:blip r:embed="rId4">
            <a:alphaModFix/>
          </a:blip>
          <a:srcRect/>
          <a:stretch/>
        </p:blipFill>
        <p:spPr>
          <a:xfrm>
            <a:off x="8918713" y="3405982"/>
            <a:ext cx="3048000" cy="3333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dirty="0">
              <a:solidFill>
                <a:schemeClr val="dk1"/>
              </a:solidFill>
              <a:ea typeface="Calibri"/>
              <a:cs typeface="Calibri"/>
              <a:sym typeface="Calibri"/>
            </a:endParaRPr>
          </a:p>
        </p:txBody>
      </p:sp>
      <p:sp>
        <p:nvSpPr>
          <p:cNvPr id="117" name="Google Shape;117;p16"/>
          <p:cNvSpPr txBox="1">
            <a:spLocks noGrp="1"/>
          </p:cNvSpPr>
          <p:nvPr>
            <p:ph type="body" idx="1"/>
          </p:nvPr>
        </p:nvSpPr>
        <p:spPr>
          <a:xfrm>
            <a:off x="838200" y="2047081"/>
            <a:ext cx="10515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Slash-and-burn agriculture</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Georgia" panose="02040502050405020303" pitchFamily="18" charset="0"/>
                <a:sym typeface="Calibri"/>
              </a:rPr>
              <a:t>Requires moving often</a:t>
            </a:r>
            <a:endParaRPr dirty="0">
              <a:latin typeface="Georgia" panose="02040502050405020303" pitchFamily="18" charset="0"/>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Small villages </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Large extended families</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Clan system: groups of families or households who share a common last name and common ancestors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Georgia" panose="02040502050405020303" pitchFamily="18" charset="0"/>
                <a:sym typeface="Calibri"/>
              </a:rPr>
              <a:t>18 Clans total in </a:t>
            </a:r>
            <a:r>
              <a:rPr lang="en-US" sz="2400" b="0" i="0" u="none" strike="noStrike" cap="none" dirty="0" err="1">
                <a:solidFill>
                  <a:schemeClr val="dk1"/>
                </a:solidFill>
                <a:latin typeface="Georgia" panose="02040502050405020303" pitchFamily="18" charset="0"/>
                <a:sym typeface="Calibri"/>
              </a:rPr>
              <a:t>Hmoob</a:t>
            </a:r>
            <a:r>
              <a:rPr lang="en-US" sz="2400" b="0" i="0" u="none" strike="noStrike" cap="none" dirty="0">
                <a:solidFill>
                  <a:schemeClr val="dk1"/>
                </a:solidFill>
                <a:latin typeface="Georgia" panose="02040502050405020303" pitchFamily="18" charset="0"/>
                <a:sym typeface="Calibri"/>
              </a:rPr>
              <a:t> society</a:t>
            </a:r>
            <a:endParaRPr dirty="0">
              <a:latin typeface="Georgia" panose="02040502050405020303" pitchFamily="18" charset="0"/>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err="1">
                <a:solidFill>
                  <a:schemeClr val="dk1"/>
                </a:solidFill>
                <a:latin typeface="Georgia" panose="02040502050405020303" pitchFamily="18" charset="0"/>
                <a:sym typeface="Calibri"/>
              </a:rPr>
              <a:t>Hmoob</a:t>
            </a:r>
            <a:r>
              <a:rPr lang="en-US" sz="2400" b="0" i="0" u="none" strike="noStrike" cap="none" dirty="0">
                <a:solidFill>
                  <a:schemeClr val="dk1"/>
                </a:solidFill>
                <a:latin typeface="Georgia" panose="02040502050405020303" pitchFamily="18" charset="0"/>
                <a:sym typeface="Calibri"/>
              </a:rPr>
              <a:t>-Americans in La Crosse are from 11 different clans</a:t>
            </a:r>
            <a:endParaRPr dirty="0">
              <a:latin typeface="Georgia" panose="02040502050405020303" pitchFamily="18" charset="0"/>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ea typeface="Calibri"/>
              <a:cs typeface="Calibri"/>
              <a:sym typeface="Calibri"/>
            </a:endParaRPr>
          </a:p>
        </p:txBody>
      </p:sp>
      <p:sp>
        <p:nvSpPr>
          <p:cNvPr id="118" name="Google Shape;118;p16"/>
          <p:cNvSpPr/>
          <p:nvPr/>
        </p:nvSpPr>
        <p:spPr>
          <a:xfrm>
            <a:off x="0" y="459581"/>
            <a:ext cx="12191998" cy="1325563"/>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err="1">
                <a:solidFill>
                  <a:schemeClr val="dk1"/>
                </a:solidFill>
                <a:latin typeface="Georgia" panose="02040502050405020303" pitchFamily="18" charset="0"/>
                <a:ea typeface="Calibri"/>
                <a:cs typeface="Calibri"/>
                <a:sym typeface="Calibri"/>
              </a:rPr>
              <a:t>Hmoob</a:t>
            </a:r>
            <a:r>
              <a:rPr lang="en-US" sz="4800" b="0" i="0" u="none" strike="noStrike" cap="none" dirty="0">
                <a:solidFill>
                  <a:schemeClr val="dk1"/>
                </a:solidFill>
                <a:latin typeface="Georgia" panose="02040502050405020303" pitchFamily="18" charset="0"/>
                <a:ea typeface="Calibri"/>
                <a:cs typeface="Calibri"/>
                <a:sym typeface="Calibri"/>
              </a:rPr>
              <a:t> Life in Laos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dirty="0">
              <a:solidFill>
                <a:schemeClr val="dk1"/>
              </a:solidFill>
              <a:ea typeface="Calibri"/>
              <a:cs typeface="Calibri"/>
              <a:sym typeface="Calibri"/>
            </a:endParaRPr>
          </a:p>
        </p:txBody>
      </p:sp>
      <p:sp>
        <p:nvSpPr>
          <p:cNvPr id="125" name="Google Shape;125;p17"/>
          <p:cNvSpPr txBox="1">
            <a:spLocks noGrp="1"/>
          </p:cNvSpPr>
          <p:nvPr>
            <p:ph type="body" idx="1"/>
          </p:nvPr>
        </p:nvSpPr>
        <p:spPr>
          <a:xfrm>
            <a:off x="838200" y="2412123"/>
            <a:ext cx="10907110" cy="371499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Vietnam War (1955-1975)</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Laotian Civil War (1959-1975)</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Many </a:t>
            </a:r>
            <a:r>
              <a:rPr lang="en-US" sz="2800" b="0" i="0" u="none" strike="noStrike" cap="none" dirty="0" err="1">
                <a:solidFill>
                  <a:schemeClr val="dk1"/>
                </a:solidFill>
                <a:ea typeface="Calibri"/>
                <a:cs typeface="Calibri"/>
                <a:sym typeface="Calibri"/>
              </a:rPr>
              <a:t>Hmoob</a:t>
            </a:r>
            <a:r>
              <a:rPr lang="en-US" sz="2800" b="0" i="0" u="none" strike="noStrike" cap="none" dirty="0">
                <a:solidFill>
                  <a:schemeClr val="dk1"/>
                </a:solidFill>
                <a:ea typeface="Calibri"/>
                <a:cs typeface="Calibri"/>
                <a:sym typeface="Calibri"/>
              </a:rPr>
              <a:t> fought on the side of the U.S. during the Vietnam War, against the communists in Vietnam. </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The </a:t>
            </a:r>
            <a:r>
              <a:rPr lang="en-US" sz="2800" b="0" i="0" u="none" strike="noStrike" cap="none" dirty="0" err="1">
                <a:solidFill>
                  <a:schemeClr val="dk1"/>
                </a:solidFill>
                <a:ea typeface="Calibri"/>
                <a:cs typeface="Calibri"/>
                <a:sym typeface="Calibri"/>
              </a:rPr>
              <a:t>Hmoob</a:t>
            </a:r>
            <a:r>
              <a:rPr lang="en-US" sz="2800" b="0" i="0" u="none" strike="noStrike" cap="none" dirty="0">
                <a:solidFill>
                  <a:schemeClr val="dk1"/>
                </a:solidFill>
                <a:ea typeface="Calibri"/>
                <a:cs typeface="Calibri"/>
                <a:sym typeface="Calibri"/>
              </a:rPr>
              <a:t> were persecuted and forced to flee Vietnam after the end of the war </a:t>
            </a:r>
            <a:endParaRPr dirty="0"/>
          </a:p>
        </p:txBody>
      </p:sp>
      <p:sp>
        <p:nvSpPr>
          <p:cNvPr id="126" name="Google Shape;126;p17"/>
          <p:cNvSpPr/>
          <p:nvPr/>
        </p:nvSpPr>
        <p:spPr>
          <a:xfrm>
            <a:off x="-5542" y="365124"/>
            <a:ext cx="12191998" cy="1325563"/>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chemeClr val="dk1"/>
                </a:solidFill>
                <a:latin typeface="Georgia" panose="02040502050405020303" pitchFamily="18" charset="0"/>
                <a:ea typeface="Calibri"/>
                <a:cs typeface="Calibri"/>
                <a:sym typeface="Calibri"/>
              </a:rPr>
              <a:t>The Vietnam War</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0" i="0" u="none" strike="noStrike" cap="none" dirty="0">
              <a:solidFill>
                <a:schemeClr val="dk1"/>
              </a:solidFill>
              <a:ea typeface="Calibri"/>
              <a:cs typeface="Calibri"/>
              <a:sym typeface="Calibri"/>
            </a:endParaRPr>
          </a:p>
        </p:txBody>
      </p:sp>
      <p:sp>
        <p:nvSpPr>
          <p:cNvPr id="133" name="Google Shape;133;p18"/>
          <p:cNvSpPr txBox="1">
            <a:spLocks noGrp="1"/>
          </p:cNvSpPr>
          <p:nvPr>
            <p:ph type="body" idx="1"/>
          </p:nvPr>
        </p:nvSpPr>
        <p:spPr>
          <a:xfrm>
            <a:off x="838201" y="2416815"/>
            <a:ext cx="6526876" cy="376014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Many made the perilous journey to refugee camps in Thailand, moving secretly through the jungle to the Mekong river, where they crossed into Thailand.</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“Rules” of the jungle</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ea typeface="Calibri"/>
                <a:cs typeface="Calibri"/>
                <a:sym typeface="Calibri"/>
              </a:rPr>
              <a:t>Dangers of crossing the Mekong River</a:t>
            </a:r>
            <a:endParaRPr dirty="0"/>
          </a:p>
          <a:p>
            <a:pPr marL="0" marR="0" lvl="0" indent="0" algn="l" rtl="0">
              <a:lnSpc>
                <a:spcPct val="90000"/>
              </a:lnSpc>
              <a:spcBef>
                <a:spcPts val="1000"/>
              </a:spcBef>
              <a:spcAft>
                <a:spcPts val="0"/>
              </a:spcAft>
              <a:buClr>
                <a:schemeClr val="dk1"/>
              </a:buClr>
              <a:buSzPts val="2800"/>
              <a:buFont typeface="Arial"/>
              <a:buNone/>
            </a:pPr>
            <a:endParaRPr sz="2800" b="0" i="0" u="none" strike="noStrike" cap="none" dirty="0">
              <a:solidFill>
                <a:schemeClr val="dk1"/>
              </a:solidFill>
              <a:ea typeface="Calibri"/>
              <a:cs typeface="Calibri"/>
              <a:sym typeface="Calibri"/>
            </a:endParaRPr>
          </a:p>
        </p:txBody>
      </p:sp>
      <p:sp>
        <p:nvSpPr>
          <p:cNvPr id="134" name="Google Shape;134;p18"/>
          <p:cNvSpPr/>
          <p:nvPr/>
        </p:nvSpPr>
        <p:spPr>
          <a:xfrm>
            <a:off x="0" y="376454"/>
            <a:ext cx="12191998" cy="1325563"/>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chemeClr val="dk1"/>
                </a:solidFill>
                <a:latin typeface="Georgia" panose="02040502050405020303" pitchFamily="18" charset="0"/>
                <a:ea typeface="Calibri"/>
                <a:cs typeface="Calibri"/>
                <a:sym typeface="Calibri"/>
              </a:rPr>
              <a:t>From Laos to America</a:t>
            </a:r>
            <a:endParaRPr dirty="0"/>
          </a:p>
        </p:txBody>
      </p:sp>
      <p:pic>
        <p:nvPicPr>
          <p:cNvPr id="135" name="Google Shape;135;p18" descr="Image result for map of southeast asia laos"/>
          <p:cNvPicPr preferRelativeResize="0"/>
          <p:nvPr/>
        </p:nvPicPr>
        <p:blipFill rotWithShape="1">
          <a:blip r:embed="rId3">
            <a:alphaModFix/>
          </a:blip>
          <a:srcRect/>
          <a:stretch/>
        </p:blipFill>
        <p:spPr>
          <a:xfrm>
            <a:off x="7365077" y="2416815"/>
            <a:ext cx="4555374" cy="32229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p:nvPr/>
        </p:nvSpPr>
        <p:spPr>
          <a:xfrm>
            <a:off x="0" y="459581"/>
            <a:ext cx="12191998" cy="1325563"/>
          </a:xfrm>
          <a:prstGeom prst="rect">
            <a:avLst/>
          </a:prstGeom>
          <a:solidFill>
            <a:srgbClr val="D45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1" u="none" strike="noStrike" cap="none" dirty="0">
                <a:solidFill>
                  <a:schemeClr val="dk1"/>
                </a:solidFill>
                <a:latin typeface="Georgia" panose="02040502050405020303" pitchFamily="18" charset="0"/>
                <a:ea typeface="Calibri"/>
                <a:cs typeface="Calibri"/>
                <a:sym typeface="Calibri"/>
              </a:rPr>
              <a:t>Hear, Here </a:t>
            </a:r>
            <a:r>
              <a:rPr lang="en-US" sz="4800" b="0" i="0" u="none" strike="noStrike" cap="none" dirty="0">
                <a:solidFill>
                  <a:schemeClr val="dk1"/>
                </a:solidFill>
                <a:latin typeface="Georgia" panose="02040502050405020303" pitchFamily="18" charset="0"/>
                <a:ea typeface="Calibri"/>
                <a:cs typeface="Calibri"/>
                <a:sym typeface="Calibri"/>
              </a:rPr>
              <a:t>Poem: Mai Chao</a:t>
            </a:r>
            <a:endParaRPr dirty="0"/>
          </a:p>
        </p:txBody>
      </p:sp>
      <p:sp>
        <p:nvSpPr>
          <p:cNvPr id="143" name="Google Shape;143;p19"/>
          <p:cNvSpPr/>
          <p:nvPr/>
        </p:nvSpPr>
        <p:spPr>
          <a:xfrm>
            <a:off x="594828" y="2116453"/>
            <a:ext cx="3747043" cy="44012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0" i="0" u="none" strike="noStrike" cap="none" dirty="0">
                <a:solidFill>
                  <a:schemeClr val="dk1"/>
                </a:solidFill>
                <a:latin typeface="Georgia" panose="02040502050405020303" pitchFamily="18" charset="0"/>
                <a:ea typeface="Calibri"/>
                <a:cs typeface="Calibri"/>
                <a:sym typeface="Calibri"/>
              </a:rPr>
              <a:t>Mai Chao’s poem “Two Rivers,”  located in Riverside Park, serenades the Mississippi and the Mekong. Both rivers have been extant to joys and hardships. One is the past, the other is the present.</a:t>
            </a:r>
            <a:endParaRPr dirty="0"/>
          </a:p>
        </p:txBody>
      </p:sp>
      <p:pic>
        <p:nvPicPr>
          <p:cNvPr id="144" name="Google Shape;144;p19"/>
          <p:cNvPicPr preferRelativeResize="0"/>
          <p:nvPr/>
        </p:nvPicPr>
        <p:blipFill rotWithShape="1">
          <a:blip r:embed="rId5">
            <a:alphaModFix/>
          </a:blip>
          <a:srcRect/>
          <a:stretch/>
        </p:blipFill>
        <p:spPr>
          <a:xfrm>
            <a:off x="6893823" y="2455322"/>
            <a:ext cx="5101418" cy="3400945"/>
          </a:xfrm>
          <a:prstGeom prst="rect">
            <a:avLst/>
          </a:prstGeom>
          <a:noFill/>
          <a:ln>
            <a:noFill/>
          </a:ln>
        </p:spPr>
      </p:pic>
      <p:pic>
        <p:nvPicPr>
          <p:cNvPr id="2" name="Mai-Cao_Two-Rivers_mixdown">
            <a:hlinkClick r:id="" action="ppaction://media"/>
            <a:extLst>
              <a:ext uri="{FF2B5EF4-FFF2-40B4-BE49-F238E27FC236}">
                <a16:creationId xmlns:a16="http://schemas.microsoft.com/office/drawing/2014/main" id="{1343C9E7-1691-4840-9037-9616A3C253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1871" y="3002126"/>
            <a:ext cx="2307336" cy="2307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7" name="Google Shape;88;p13">
            <a:extLst>
              <a:ext uri="{FF2B5EF4-FFF2-40B4-BE49-F238E27FC236}">
                <a16:creationId xmlns:a16="http://schemas.microsoft.com/office/drawing/2014/main" id="{50C8FBBC-BEA6-4BFB-AC80-83E08AA3D3E8}"/>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9" name="Google Shape;149;p20"/>
          <p:cNvPicPr preferRelativeResize="0"/>
          <p:nvPr/>
        </p:nvPicPr>
        <p:blipFill rotWithShape="1">
          <a:blip r:embed="rId4">
            <a:alphaModFix/>
          </a:blip>
          <a:srcRect/>
          <a:stretch/>
        </p:blipFill>
        <p:spPr>
          <a:xfrm rot="10800000" flipH="1">
            <a:off x="0" y="515925"/>
            <a:ext cx="12191999" cy="3824032"/>
          </a:xfrm>
          <a:prstGeom prst="rect">
            <a:avLst/>
          </a:prstGeom>
          <a:noFill/>
          <a:ln>
            <a:noFill/>
          </a:ln>
        </p:spPr>
      </p:pic>
      <p:sp>
        <p:nvSpPr>
          <p:cNvPr id="150" name="Google Shape;150;p20"/>
          <p:cNvSpPr txBox="1">
            <a:spLocks noGrp="1"/>
          </p:cNvSpPr>
          <p:nvPr>
            <p:ph type="ctrTitle"/>
          </p:nvPr>
        </p:nvSpPr>
        <p:spPr>
          <a:xfrm>
            <a:off x="5162717" y="1274532"/>
            <a:ext cx="8018563"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7200"/>
              <a:buFont typeface="Georgia"/>
              <a:buNone/>
            </a:pPr>
            <a:r>
              <a:rPr lang="en-US" sz="7200" b="1" i="0" u="none" strike="noStrike" cap="none" dirty="0">
                <a:solidFill>
                  <a:schemeClr val="dk1"/>
                </a:solidFill>
                <a:ea typeface="Calibri"/>
                <a:cs typeface="Calibri"/>
                <a:sym typeface="Calibri"/>
              </a:rPr>
              <a:t>Discussion</a:t>
            </a:r>
            <a:endParaRPr dirty="0"/>
          </a:p>
        </p:txBody>
      </p:sp>
      <p:sp>
        <p:nvSpPr>
          <p:cNvPr id="151" name="Google Shape;151;p20"/>
          <p:cNvSpPr/>
          <p:nvPr/>
        </p:nvSpPr>
        <p:spPr>
          <a:xfrm>
            <a:off x="312625" y="515925"/>
            <a:ext cx="6119706" cy="6050691"/>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eorgia" panose="02040502050405020303" pitchFamily="18" charset="0"/>
              <a:ea typeface="Calibri"/>
              <a:cs typeface="Calibri"/>
              <a:sym typeface="Calibri"/>
            </a:endParaRPr>
          </a:p>
        </p:txBody>
      </p:sp>
      <p:sp>
        <p:nvSpPr>
          <p:cNvPr id="152" name="Google Shape;152;p20"/>
          <p:cNvSpPr/>
          <p:nvPr/>
        </p:nvSpPr>
        <p:spPr>
          <a:xfrm>
            <a:off x="479447" y="696774"/>
            <a:ext cx="5786061" cy="568887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Georgia" panose="02040502050405020303" pitchFamily="18" charset="0"/>
              <a:ea typeface="Calibri"/>
              <a:cs typeface="Calibri"/>
              <a:sym typeface="Calibri"/>
            </a:endParaRPr>
          </a:p>
        </p:txBody>
      </p:sp>
      <p:sp>
        <p:nvSpPr>
          <p:cNvPr id="153" name="Google Shape;153;p20"/>
          <p:cNvSpPr txBox="1"/>
          <p:nvPr/>
        </p:nvSpPr>
        <p:spPr>
          <a:xfrm>
            <a:off x="1182327" y="1783574"/>
            <a:ext cx="4380300" cy="4048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000"/>
              <a:buFont typeface="Arial"/>
              <a:buNone/>
            </a:pPr>
            <a:r>
              <a:rPr lang="en-US" sz="3600" b="0" i="0" u="none" strike="noStrike" cap="none" dirty="0">
                <a:solidFill>
                  <a:schemeClr val="dk1"/>
                </a:solidFill>
                <a:latin typeface="Georgia" panose="02040502050405020303" pitchFamily="18" charset="0"/>
                <a:ea typeface="Calibri"/>
                <a:cs typeface="Calibri"/>
                <a:sym typeface="Calibri"/>
              </a:rPr>
              <a:t>How does Mai Chao’s experience with the Mississippi River contrast to her mother’s experience with the Mekong River?</a:t>
            </a:r>
            <a:endParaRPr sz="3600" dirty="0">
              <a:latin typeface="Georgia" panose="02040502050405020303" pitchFamily="18" charset="0"/>
            </a:endParaRPr>
          </a:p>
          <a:p>
            <a:pPr marL="0" marR="0" lvl="0" indent="0" algn="ctr" rtl="0">
              <a:lnSpc>
                <a:spcPct val="90000"/>
              </a:lnSpc>
              <a:spcBef>
                <a:spcPts val="1000"/>
              </a:spcBef>
              <a:spcAft>
                <a:spcPts val="0"/>
              </a:spcAft>
              <a:buClr>
                <a:schemeClr val="dk1"/>
              </a:buClr>
              <a:buSzPts val="2400"/>
              <a:buFont typeface="Arial"/>
              <a:buNone/>
            </a:pPr>
            <a:endParaRPr sz="2400" b="0" i="0" u="none" strike="noStrike" cap="none" dirty="0">
              <a:solidFill>
                <a:schemeClr val="dk1"/>
              </a:solidFill>
              <a:latin typeface="Georgia" panose="02040502050405020303" pitchFamily="18" charset="0"/>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1148</Words>
  <Application>Microsoft Office PowerPoint</Application>
  <PresentationFormat>Widescreen</PresentationFormat>
  <Paragraphs>60</Paragraphs>
  <Slides>8</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Georgia</vt:lpstr>
      <vt:lpstr>Trebuchet MS</vt:lpstr>
      <vt:lpstr>Office Theme</vt:lpstr>
      <vt:lpstr>Hmoob History in La Crosse</vt:lpstr>
      <vt:lpstr>PowerPoint Presentation</vt:lpstr>
      <vt:lpstr>PowerPoint Presentation</vt:lpstr>
      <vt:lpstr>PowerPoint Presentation</vt:lpstr>
      <vt:lpstr>PowerPoint Presentation</vt:lpstr>
      <vt:lpstr>PowerPoint Presentation</vt:lpstr>
      <vt:lpstr>PowerPoint Presentation</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Hmoob History in La Crosse</dc:title>
  <dc:creator>Sara Krueger</dc:creator>
  <cp:lastModifiedBy>Sara Krueger</cp:lastModifiedBy>
  <cp:revision>1</cp:revision>
  <dcterms:created xsi:type="dcterms:W3CDTF">2018-08-15T23:08:20Z</dcterms:created>
  <dcterms:modified xsi:type="dcterms:W3CDTF">2018-08-15T23:08:56Z</dcterms:modified>
</cp:coreProperties>
</file>