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20392"/>
    <p:restoredTop sz="84575"/>
  </p:normalViewPr>
  <p:slideViewPr>
    <p:cSldViewPr snapToGrid="0">
      <p:cViewPr varScale="1">
        <p:scale>
          <a:sx n="110" d="100"/>
          <a:sy n="110" d="100"/>
        </p:scale>
        <p:origin x="89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05166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hearherelacrosse.org/story/wagner_hunter_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Make connections to previous ELA units in regards to storytelling, writing, or speaking to others. </a:t>
            </a:r>
            <a:endParaRPr/>
          </a:p>
        </p:txBody>
      </p:sp>
    </p:spTree>
    <p:extLst>
      <p:ext uri="{BB962C8B-B14F-4D97-AF65-F5344CB8AC3E}">
        <p14:creationId xmlns:p14="http://schemas.microsoft.com/office/powerpoint/2010/main" val="782095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9f1d99192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9f1d9919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the students have created stories before, remind them of this. Make connections to previous lessons or ideas that have been covered. </a:t>
            </a:r>
            <a:endParaRPr/>
          </a:p>
        </p:txBody>
      </p:sp>
    </p:spTree>
    <p:extLst>
      <p:ext uri="{BB962C8B-B14F-4D97-AF65-F5344CB8AC3E}">
        <p14:creationId xmlns:p14="http://schemas.microsoft.com/office/powerpoint/2010/main" val="113144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9f1d99192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9f1d9919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Again, get the students thinking about important places in their lives. You may want to have them share these ideas aloud and have them think about and give feedback on whether or not these places are </a:t>
            </a:r>
            <a:r>
              <a:rPr lang="en" i="1"/>
              <a:t>specific</a:t>
            </a:r>
            <a:r>
              <a:rPr lang="en"/>
              <a:t> places. Try to get them as specific as possible. For instance, if they want to do an event in the school, as them what room they were in (lunchroom, gym, office, playground, math class with a specific teacher, etc.). If they say home, get them to think about the room or space they were in (their backyard, a treehouse, the living room, etc.). Start broad and get them to narrow down to more specific places. </a:t>
            </a:r>
            <a:endParaRPr/>
          </a:p>
        </p:txBody>
      </p:sp>
    </p:spTree>
    <p:extLst>
      <p:ext uri="{BB962C8B-B14F-4D97-AF65-F5344CB8AC3E}">
        <p14:creationId xmlns:p14="http://schemas.microsoft.com/office/powerpoint/2010/main" val="27477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9f1d99192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9f1d9919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Get students to think about </a:t>
            </a:r>
            <a:r>
              <a:rPr lang="en" i="1"/>
              <a:t>why </a:t>
            </a:r>
            <a:r>
              <a:rPr lang="en"/>
              <a:t>this event happened. What led up to the event? Why were they in the that place or with those people? </a:t>
            </a:r>
            <a:endParaRPr/>
          </a:p>
        </p:txBody>
      </p:sp>
    </p:spTree>
    <p:extLst>
      <p:ext uri="{BB962C8B-B14F-4D97-AF65-F5344CB8AC3E}">
        <p14:creationId xmlns:p14="http://schemas.microsoft.com/office/powerpoint/2010/main" val="104553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9f1d9919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9f1d9919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can use this example from Hunter Wagner’s story. If you would like to add another example, use an introduction from a story you’ve read in class. </a:t>
            </a:r>
            <a:endParaRPr/>
          </a:p>
          <a:p>
            <a:pPr marL="0" lvl="0" indent="0">
              <a:spcBef>
                <a:spcPts val="0"/>
              </a:spcBef>
              <a:spcAft>
                <a:spcPts val="0"/>
              </a:spcAft>
              <a:buNone/>
            </a:pPr>
            <a:r>
              <a:rPr lang="en"/>
              <a:t>In this example, Hunter sets up his story by explaining that he is blind. He enjoys going on urban hikes to get a better understanding of his physical surroundings and to work on his mobility skills. This sets up his story about the bridge and his feelings there. </a:t>
            </a:r>
            <a:endParaRPr/>
          </a:p>
        </p:txBody>
      </p:sp>
    </p:spTree>
    <p:extLst>
      <p:ext uri="{BB962C8B-B14F-4D97-AF65-F5344CB8AC3E}">
        <p14:creationId xmlns:p14="http://schemas.microsoft.com/office/powerpoint/2010/main" val="156860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9f1d9919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9f1d9919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Start asking students to expand on their story. Use Hunter’s as an example. He mentions things he hears and feels. This is important as stories are not always about sight. Get students to think of the details. What was the noise like? What types of smells were there? How did this place and this event make them feel? </a:t>
            </a:r>
            <a:endParaRPr/>
          </a:p>
          <a:p>
            <a:pPr marL="0" lvl="0" indent="0">
              <a:spcBef>
                <a:spcPts val="0"/>
              </a:spcBef>
              <a:spcAft>
                <a:spcPts val="0"/>
              </a:spcAft>
              <a:buNone/>
            </a:pPr>
            <a:r>
              <a:rPr lang="en"/>
              <a:t>For example, if their story is in their backyard, there may have been birds singing, construction noise, cars going by, or music playing. They may have smelled flowers, a BBQ, or trees. They may have felt grass on their feet, wind against their skin and hair, or the heat of the sun. Encourage them to be creative. You could have them close their eyes and try to picture their story. Tell the students that these details should add to the story itself should make it more vivid and more real.  </a:t>
            </a:r>
            <a:endParaRPr/>
          </a:p>
        </p:txBody>
      </p:sp>
    </p:spTree>
    <p:extLst>
      <p:ext uri="{BB962C8B-B14F-4D97-AF65-F5344CB8AC3E}">
        <p14:creationId xmlns:p14="http://schemas.microsoft.com/office/powerpoint/2010/main" val="101187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ac754cbf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ac754cbf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may want to show students this slide before getting them to think through their details (as described on the previous slide). This could help students think about the details of their story. </a:t>
            </a:r>
            <a:endParaRPr/>
          </a:p>
          <a:p>
            <a:pPr marL="0" lvl="0" indent="0">
              <a:spcBef>
                <a:spcPts val="0"/>
              </a:spcBef>
              <a:spcAft>
                <a:spcPts val="0"/>
              </a:spcAft>
              <a:buNone/>
            </a:pPr>
            <a:r>
              <a:rPr lang="en"/>
              <a:t>You want the students to think about how details make stories come alive. They should be specific to the story. In this case, Hunter explains the things he could hear and feel on the bridge. Get them to think of these same types of things. </a:t>
            </a:r>
            <a:endParaRPr/>
          </a:p>
        </p:txBody>
      </p:sp>
    </p:spTree>
    <p:extLst>
      <p:ext uri="{BB962C8B-B14F-4D97-AF65-F5344CB8AC3E}">
        <p14:creationId xmlns:p14="http://schemas.microsoft.com/office/powerpoint/2010/main" val="65681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9f1d99192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9f1d9919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may be the trickiest aspect for students. Getting them to think about the importance of their story early on (as mentioned on the “Introduction” slide) should help them with thinking this through. Ask them the questions on the slide and have them share these. Again, this could help students who are having a tougher time creating their narratives. It could also be helpful if you guide them through with your own personal narrative. </a:t>
            </a:r>
            <a:endParaRPr/>
          </a:p>
        </p:txBody>
      </p:sp>
    </p:spTree>
    <p:extLst>
      <p:ext uri="{BB962C8B-B14F-4D97-AF65-F5344CB8AC3E}">
        <p14:creationId xmlns:p14="http://schemas.microsoft.com/office/powerpoint/2010/main" val="99733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c875b58f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c875b58f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Ask the students why this story was important to Hunter. What did he learn from this experience? How did it make him feel? Why did he want to share his story with others? This will help them think about the ending to their own stories. </a:t>
            </a:r>
            <a:endParaRPr/>
          </a:p>
        </p:txBody>
      </p:sp>
    </p:spTree>
    <p:extLst>
      <p:ext uri="{BB962C8B-B14F-4D97-AF65-F5344CB8AC3E}">
        <p14:creationId xmlns:p14="http://schemas.microsoft.com/office/powerpoint/2010/main" val="116361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f1d99192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9f1d9919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Hand out the </a:t>
            </a:r>
            <a:r>
              <a:rPr lang="en-US" dirty="0" smtClean="0"/>
              <a:t>Narrative Organizer </a:t>
            </a:r>
            <a:r>
              <a:rPr lang="en" dirty="0" smtClean="0"/>
              <a:t>sheet </a:t>
            </a:r>
            <a:r>
              <a:rPr lang="en" dirty="0"/>
              <a:t>to each student. Put particular emphasis on the importance of recording the details on their worksheet</a:t>
            </a:r>
            <a:r>
              <a:rPr lang="en" dirty="0" smtClean="0"/>
              <a:t>.</a:t>
            </a:r>
            <a:r>
              <a:rPr lang="en-US" dirty="0" smtClean="0"/>
              <a:t> </a:t>
            </a:r>
            <a:r>
              <a:rPr lang="en" dirty="0" smtClean="0"/>
              <a:t>You </a:t>
            </a:r>
            <a:r>
              <a:rPr lang="en" dirty="0"/>
              <a:t>may find it more fitting to have them spend the rest of class time thinking through their story and recording it.  If you decide this, you can have the presentation the next day.</a:t>
            </a:r>
            <a:endParaRPr dirty="0"/>
          </a:p>
          <a:p>
            <a:pPr marL="0" lvl="0" indent="0">
              <a:spcBef>
                <a:spcPts val="0"/>
              </a:spcBef>
              <a:spcAft>
                <a:spcPts val="0"/>
              </a:spcAft>
              <a:buNone/>
            </a:pPr>
            <a:r>
              <a:rPr lang="en" dirty="0"/>
              <a:t>  </a:t>
            </a:r>
            <a:endParaRPr dirty="0"/>
          </a:p>
        </p:txBody>
      </p:sp>
    </p:spTree>
    <p:extLst>
      <p:ext uri="{BB962C8B-B14F-4D97-AF65-F5344CB8AC3E}">
        <p14:creationId xmlns:p14="http://schemas.microsoft.com/office/powerpoint/2010/main" val="1902593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9f1d9919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9f1d9919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Explain what they should be putting in each section of their worksheet. The place is </a:t>
            </a:r>
            <a:r>
              <a:rPr lang="en" i="1"/>
              <a:t>where </a:t>
            </a:r>
            <a:r>
              <a:rPr lang="en"/>
              <a:t>the event took place, and the subject</a:t>
            </a:r>
            <a:r>
              <a:rPr lang="en" i="1"/>
              <a:t> </a:t>
            </a:r>
            <a:r>
              <a:rPr lang="en"/>
              <a:t>is </a:t>
            </a:r>
            <a:r>
              <a:rPr lang="en" i="1"/>
              <a:t>what</a:t>
            </a:r>
            <a:r>
              <a:rPr lang="en"/>
              <a:t> the story is about, or </a:t>
            </a:r>
            <a:r>
              <a:rPr lang="en" i="1"/>
              <a:t>what </a:t>
            </a:r>
            <a:r>
              <a:rPr lang="en"/>
              <a:t>they are specifically doing in their story. Remind them to think about what led up to the event, the main details of the event (remind them to think about their various senses), and how the story ended and why it is important. </a:t>
            </a:r>
            <a:endParaRPr/>
          </a:p>
        </p:txBody>
      </p:sp>
    </p:spTree>
    <p:extLst>
      <p:ext uri="{BB962C8B-B14F-4D97-AF65-F5344CB8AC3E}">
        <p14:creationId xmlns:p14="http://schemas.microsoft.com/office/powerpoint/2010/main" val="86177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9f1d9919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9f1d9919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78291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9f1d99192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9f1d9919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Depending on the amount of class time, this could be saved for another day. </a:t>
            </a:r>
            <a:endParaRPr/>
          </a:p>
        </p:txBody>
      </p:sp>
    </p:spTree>
    <p:extLst>
      <p:ext uri="{BB962C8B-B14F-4D97-AF65-F5344CB8AC3E}">
        <p14:creationId xmlns:p14="http://schemas.microsoft.com/office/powerpoint/2010/main" val="1139834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f1d99192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9f1d9919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will likely need to be done during the next class. </a:t>
            </a:r>
            <a:endParaRPr/>
          </a:p>
        </p:txBody>
      </p:sp>
    </p:spTree>
    <p:extLst>
      <p:ext uri="{BB962C8B-B14F-4D97-AF65-F5344CB8AC3E}">
        <p14:creationId xmlns:p14="http://schemas.microsoft.com/office/powerpoint/2010/main" val="164120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9f1d99192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9f1d9919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you’ve previously covered narratives and story structure, integrate your own lesson and review of covered material here. Transition into a discussion on what makes a good narrative.You may want to ask them to think about some of their favorite stories, which could be from books, TV, movies, etc. </a:t>
            </a:r>
            <a:endParaRPr/>
          </a:p>
        </p:txBody>
      </p:sp>
    </p:spTree>
    <p:extLst>
      <p:ext uri="{BB962C8B-B14F-4D97-AF65-F5344CB8AC3E}">
        <p14:creationId xmlns:p14="http://schemas.microsoft.com/office/powerpoint/2010/main" val="102713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9f1d99192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9f1d9919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you’ve previously covered narratives and story structure, integrate your own lesson and review of covered material here. </a:t>
            </a:r>
            <a:endParaRPr/>
          </a:p>
          <a:p>
            <a:pPr marL="0" lvl="0" indent="0">
              <a:spcBef>
                <a:spcPts val="0"/>
              </a:spcBef>
              <a:spcAft>
                <a:spcPts val="0"/>
              </a:spcAft>
              <a:buNone/>
            </a:pPr>
            <a:endParaRPr/>
          </a:p>
        </p:txBody>
      </p:sp>
    </p:spTree>
    <p:extLst>
      <p:ext uri="{BB962C8B-B14F-4D97-AF65-F5344CB8AC3E}">
        <p14:creationId xmlns:p14="http://schemas.microsoft.com/office/powerpoint/2010/main" val="156533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9f1d99192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9f1d9919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Prepare to listen to Hunter Wagner’s story. </a:t>
            </a:r>
            <a:endParaRPr/>
          </a:p>
          <a:p>
            <a:pPr marL="0" lvl="0" indent="0">
              <a:spcBef>
                <a:spcPts val="0"/>
              </a:spcBef>
              <a:spcAft>
                <a:spcPts val="0"/>
              </a:spcAft>
              <a:buNone/>
            </a:pPr>
            <a:r>
              <a:rPr lang="en"/>
              <a:t>Optional: Hunter’s story discusses his experiences with blindness. This could be an opportunity to talk about disabilities, accessibility, and inclusion. </a:t>
            </a:r>
            <a:endParaRPr/>
          </a:p>
        </p:txBody>
      </p:sp>
    </p:spTree>
    <p:extLst>
      <p:ext uri="{BB962C8B-B14F-4D97-AF65-F5344CB8AC3E}">
        <p14:creationId xmlns:p14="http://schemas.microsoft.com/office/powerpoint/2010/main" val="184807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9f1d9919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9f1d9919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Listen to Hunter Wagner’s story. Image is of Cass Street Bridge. </a:t>
            </a:r>
            <a:endParaRPr dirty="0"/>
          </a:p>
          <a:p>
            <a:pPr marL="0" lvl="0" indent="0">
              <a:spcBef>
                <a:spcPts val="0"/>
              </a:spcBef>
              <a:spcAft>
                <a:spcPts val="0"/>
              </a:spcAft>
              <a:buNone/>
            </a:pPr>
            <a:endParaRPr dirty="0"/>
          </a:p>
          <a:p>
            <a:pPr marL="0" lvl="0" indent="0">
              <a:spcBef>
                <a:spcPts val="0"/>
              </a:spcBef>
              <a:spcAft>
                <a:spcPts val="0"/>
              </a:spcAft>
              <a:buNone/>
            </a:pPr>
            <a:r>
              <a:rPr lang="en" dirty="0"/>
              <a:t>Link to Hunter’s story: </a:t>
            </a:r>
            <a:endParaRPr dirty="0"/>
          </a:p>
          <a:p>
            <a:pPr marL="0" lvl="0" indent="0">
              <a:spcBef>
                <a:spcPts val="0"/>
              </a:spcBef>
              <a:spcAft>
                <a:spcPts val="0"/>
              </a:spcAft>
              <a:buNone/>
            </a:pPr>
            <a:r>
              <a:rPr lang="en" u="sng" dirty="0">
                <a:solidFill>
                  <a:schemeClr val="hlink"/>
                </a:solidFill>
                <a:hlinkClick r:id="rId3"/>
              </a:rPr>
              <a:t>http://www.hearherelacrosse.org/story/wagner_hunter_1/</a:t>
            </a:r>
            <a:endParaRPr dirty="0"/>
          </a:p>
          <a:p>
            <a:pPr marL="0" lvl="0" indent="0">
              <a:spcBef>
                <a:spcPts val="0"/>
              </a:spcBef>
              <a:spcAft>
                <a:spcPts val="0"/>
              </a:spcAft>
              <a:buNone/>
            </a:pPr>
            <a:endParaRPr dirty="0"/>
          </a:p>
        </p:txBody>
      </p:sp>
    </p:spTree>
    <p:extLst>
      <p:ext uri="{BB962C8B-B14F-4D97-AF65-F5344CB8AC3E}">
        <p14:creationId xmlns:p14="http://schemas.microsoft.com/office/powerpoint/2010/main" val="162427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875b58f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c875b58f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911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9f1d99192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9f1d99192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Transition to a discussion on creating their own story. </a:t>
            </a:r>
            <a:endParaRPr/>
          </a:p>
        </p:txBody>
      </p:sp>
    </p:spTree>
    <p:extLst>
      <p:ext uri="{BB962C8B-B14F-4D97-AF65-F5344CB8AC3E}">
        <p14:creationId xmlns:p14="http://schemas.microsoft.com/office/powerpoint/2010/main" val="51819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9f1d99192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9f1d9919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Brainstorm some ideas here. Ask students what types of stories they have and would like to share. This could help other students who may have difficulties thinking of a story. </a:t>
            </a:r>
            <a:endParaRPr/>
          </a:p>
          <a:p>
            <a:pPr marL="0" lvl="0" indent="0">
              <a:spcBef>
                <a:spcPts val="0"/>
              </a:spcBef>
              <a:spcAft>
                <a:spcPts val="0"/>
              </a:spcAft>
              <a:buNone/>
            </a:pPr>
            <a:r>
              <a:rPr lang="en"/>
              <a:t>Some places that may help them think about stories from their lives: school, home, local parks (Riverside or smaller parks near their homes and school), Pettibone, downtown, restaurants, the YMCA, Valleyview Mall, the pool. </a:t>
            </a:r>
            <a:endParaRPr/>
          </a:p>
          <a:p>
            <a:pPr marL="0" lvl="0" indent="0">
              <a:spcBef>
                <a:spcPts val="0"/>
              </a:spcBef>
              <a:spcAft>
                <a:spcPts val="0"/>
              </a:spcAft>
              <a:buNone/>
            </a:pPr>
            <a:r>
              <a:rPr lang="en"/>
              <a:t>Other prompts: family trips or holidays, times with friends, field trips or presentations at school</a:t>
            </a:r>
            <a:endParaRPr/>
          </a:p>
          <a:p>
            <a:pPr marL="0" lvl="0" indent="0">
              <a:spcBef>
                <a:spcPts val="0"/>
              </a:spcBef>
              <a:spcAft>
                <a:spcPts val="0"/>
              </a:spcAft>
              <a:buNone/>
            </a:pPr>
            <a:endParaRPr/>
          </a:p>
        </p:txBody>
      </p:sp>
    </p:spTree>
    <p:extLst>
      <p:ext uri="{BB962C8B-B14F-4D97-AF65-F5344CB8AC3E}">
        <p14:creationId xmlns:p14="http://schemas.microsoft.com/office/powerpoint/2010/main" val="117979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jpg"/><Relationship Id="rId6" Type="http://schemas.openxmlformats.org/officeDocument/2006/relationships/image" Target="../media/image5.png"/><Relationship Id="rId7" Type="http://schemas.microsoft.com/office/2007/relationships/hdphoto" Target="../media/hdphoto1.wdp"/><Relationship Id="rId1" Type="http://schemas.microsoft.com/office/2007/relationships/media" Target="../media/media1.wav"/><Relationship Id="rId2" Type="http://schemas.openxmlformats.org/officeDocument/2006/relationships/audio" Target="../media/media1.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0"/>
            <a:ext cx="9144002" cy="5143500"/>
          </a:xfrm>
          <a:prstGeom prst="rect">
            <a:avLst/>
          </a:prstGeom>
          <a:noFill/>
          <a:ln>
            <a:noFill/>
          </a:ln>
        </p:spPr>
      </p:pic>
      <p:pic>
        <p:nvPicPr>
          <p:cNvPr id="55" name="Google Shape;55;p13"/>
          <p:cNvPicPr preferRelativeResize="0"/>
          <p:nvPr/>
        </p:nvPicPr>
        <p:blipFill rotWithShape="1">
          <a:blip r:embed="rId4">
            <a:alphaModFix/>
          </a:blip>
          <a:srcRect/>
          <a:stretch/>
        </p:blipFill>
        <p:spPr>
          <a:xfrm rot="10800000" flipH="1">
            <a:off x="-17675" y="292050"/>
            <a:ext cx="9179351" cy="2665600"/>
          </a:xfrm>
          <a:prstGeom prst="rect">
            <a:avLst/>
          </a:prstGeom>
          <a:noFill/>
          <a:ln>
            <a:noFill/>
          </a:ln>
        </p:spPr>
      </p:pic>
      <p:sp>
        <p:nvSpPr>
          <p:cNvPr id="56" name="Google Shape;56;p13"/>
          <p:cNvSpPr txBox="1">
            <a:spLocks noGrp="1"/>
          </p:cNvSpPr>
          <p:nvPr>
            <p:ph type="ctrTitle"/>
          </p:nvPr>
        </p:nvSpPr>
        <p:spPr>
          <a:xfrm>
            <a:off x="4223850" y="1387700"/>
            <a:ext cx="4790400" cy="1110600"/>
          </a:xfrm>
          <a:prstGeom prst="rect">
            <a:avLst/>
          </a:prstGeom>
        </p:spPr>
        <p:txBody>
          <a:bodyPr spcFirstLastPara="1" wrap="square" lIns="91425" tIns="91425" rIns="91425" bIns="91425" anchor="b" anchorCtr="0">
            <a:noAutofit/>
          </a:bodyPr>
          <a:lstStyle/>
          <a:p>
            <a:pPr lvl="0"/>
            <a:r>
              <a:rPr lang="en" dirty="0">
                <a:latin typeface="Arvo"/>
                <a:ea typeface="Arvo"/>
                <a:cs typeface="Arvo"/>
                <a:sym typeface="Arvo"/>
              </a:rPr>
              <a:t>Personal </a:t>
            </a:r>
            <a:r>
              <a:rPr lang="en" dirty="0" smtClean="0">
                <a:latin typeface="Arvo"/>
                <a:ea typeface="Arvo"/>
                <a:cs typeface="Arvo"/>
                <a:sym typeface="Arvo"/>
              </a:rPr>
              <a:t>Narra</a:t>
            </a:r>
            <a:r>
              <a:rPr lang="en" sz="4800" dirty="0" smtClean="0">
                <a:latin typeface="Arvo"/>
                <a:ea typeface="Arvo"/>
                <a:cs typeface="Arvo"/>
                <a:sym typeface="Arvo"/>
              </a:rPr>
              <a:t>tives</a:t>
            </a:r>
            <a:endParaRPr sz="4800" dirty="0">
              <a:latin typeface="Arvo"/>
              <a:ea typeface="Arvo"/>
              <a:cs typeface="Arvo"/>
              <a:sym typeface="Arvo"/>
            </a:endParaRPr>
          </a:p>
        </p:txBody>
      </p:sp>
      <p:sp>
        <p:nvSpPr>
          <p:cNvPr id="57" name="Google Shape;57;p13"/>
          <p:cNvSpPr/>
          <p:nvPr/>
        </p:nvSpPr>
        <p:spPr>
          <a:xfrm>
            <a:off x="176750" y="1129250"/>
            <a:ext cx="3935700" cy="38061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8" name="Google Shape;58;p13" descr="A picture containing object&#10;&#10;Description generated with high confidence"/>
          <p:cNvPicPr preferRelativeResize="0"/>
          <p:nvPr/>
        </p:nvPicPr>
        <p:blipFill rotWithShape="1">
          <a:blip r:embed="rId5">
            <a:alphaModFix/>
          </a:blip>
          <a:srcRect/>
          <a:stretch/>
        </p:blipFill>
        <p:spPr>
          <a:xfrm>
            <a:off x="338151" y="1706597"/>
            <a:ext cx="3612899" cy="2785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p:nvPr/>
        </p:nvSpPr>
        <p:spPr>
          <a:xfrm>
            <a:off x="0" y="20205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20" name="Google Shape;120;p2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a:latin typeface="Arvo"/>
                <a:ea typeface="Arvo"/>
                <a:cs typeface="Arvo"/>
                <a:sym typeface="Arvo"/>
              </a:rPr>
              <a:t>Creating Your Story</a:t>
            </a:r>
            <a:endParaRPr sz="5200">
              <a:latin typeface="Arvo"/>
              <a:ea typeface="Arvo"/>
              <a:cs typeface="Arvo"/>
              <a:sym typeface="Arv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26" name="Google Shape;12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Create Your Story-The Place</a:t>
            </a:r>
            <a:endParaRPr sz="4000">
              <a:latin typeface="Arvo"/>
              <a:ea typeface="Arvo"/>
              <a:cs typeface="Arvo"/>
              <a:sym typeface="Arvo"/>
            </a:endParaRPr>
          </a:p>
        </p:txBody>
      </p:sp>
      <p:sp>
        <p:nvSpPr>
          <p:cNvPr id="127" name="Google Shape;127;p23"/>
          <p:cNvSpPr txBox="1">
            <a:spLocks noGrp="1"/>
          </p:cNvSpPr>
          <p:nvPr>
            <p:ph type="body" idx="1"/>
          </p:nvPr>
        </p:nvSpPr>
        <p:spPr>
          <a:xfrm>
            <a:off x="311700" y="156490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a:latin typeface="Arvo"/>
                <a:ea typeface="Arvo"/>
                <a:cs typeface="Arvo"/>
                <a:sym typeface="Arvo"/>
              </a:rPr>
              <a:t>Be sure to think of a </a:t>
            </a:r>
            <a:r>
              <a:rPr lang="en" sz="2000" i="1">
                <a:latin typeface="Arvo"/>
                <a:ea typeface="Arvo"/>
                <a:cs typeface="Arvo"/>
                <a:sym typeface="Arvo"/>
              </a:rPr>
              <a:t>specific</a:t>
            </a:r>
            <a:r>
              <a:rPr lang="en" sz="2000">
                <a:latin typeface="Arvo"/>
                <a:ea typeface="Arvo"/>
                <a:cs typeface="Arvo"/>
                <a:sym typeface="Arvo"/>
              </a:rPr>
              <a:t> event that happened in a </a:t>
            </a:r>
            <a:r>
              <a:rPr lang="en" sz="2000" i="1">
                <a:latin typeface="Arvo"/>
                <a:ea typeface="Arvo"/>
                <a:cs typeface="Arvo"/>
                <a:sym typeface="Arvo"/>
              </a:rPr>
              <a:t>specific</a:t>
            </a:r>
            <a:r>
              <a:rPr lang="en" sz="2000">
                <a:latin typeface="Arvo"/>
                <a:ea typeface="Arvo"/>
                <a:cs typeface="Arvo"/>
                <a:sym typeface="Arvo"/>
              </a:rPr>
              <a:t> place!</a:t>
            </a:r>
            <a:endParaRPr sz="2000">
              <a:latin typeface="Arvo"/>
              <a:ea typeface="Arvo"/>
              <a:cs typeface="Arvo"/>
              <a:sym typeface="Arvo"/>
            </a:endParaRPr>
          </a:p>
          <a:p>
            <a:pPr marL="457200" lvl="0" indent="-355600" rtl="0">
              <a:spcBef>
                <a:spcPts val="1600"/>
              </a:spcBef>
              <a:spcAft>
                <a:spcPts val="0"/>
              </a:spcAft>
              <a:buSzPts val="2000"/>
              <a:buFont typeface="Arvo"/>
              <a:buChar char="●"/>
            </a:pPr>
            <a:r>
              <a:rPr lang="en" sz="2000">
                <a:latin typeface="Arvo"/>
                <a:ea typeface="Arvo"/>
                <a:cs typeface="Arvo"/>
                <a:sym typeface="Arvo"/>
              </a:rPr>
              <a:t>Could you give someone directions to the place? Does it have an address?</a:t>
            </a:r>
            <a:endParaRPr sz="2000">
              <a:latin typeface="Arvo"/>
              <a:ea typeface="Arvo"/>
              <a:cs typeface="Arvo"/>
              <a:sym typeface="Arvo"/>
            </a:endParaRPr>
          </a:p>
          <a:p>
            <a:pPr marL="914400" lvl="1" indent="-342900" rtl="0">
              <a:spcBef>
                <a:spcPts val="0"/>
              </a:spcBef>
              <a:spcAft>
                <a:spcPts val="0"/>
              </a:spcAft>
              <a:buSzPts val="1800"/>
              <a:buFont typeface="Arvo"/>
              <a:buChar char="○"/>
            </a:pPr>
            <a:r>
              <a:rPr lang="en" sz="1800">
                <a:latin typeface="Arvo"/>
                <a:ea typeface="Arvo"/>
                <a:cs typeface="Arvo"/>
                <a:sym typeface="Arvo"/>
              </a:rPr>
              <a:t>Ex: “La Crosse” is too broad, but “The Pearl” or “The YMCA” are specific enough</a:t>
            </a:r>
            <a:endParaRPr sz="1800">
              <a:latin typeface="Arvo"/>
              <a:ea typeface="Arvo"/>
              <a:cs typeface="Arvo"/>
              <a:sym typeface="Arv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p:nvPr/>
        </p:nvSpPr>
        <p:spPr>
          <a:xfrm>
            <a:off x="0" y="260800"/>
            <a:ext cx="9144000" cy="14331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33" name="Google Shape;133;p24"/>
          <p:cNvSpPr txBox="1">
            <a:spLocks noGrp="1"/>
          </p:cNvSpPr>
          <p:nvPr>
            <p:ph type="title"/>
          </p:nvPr>
        </p:nvSpPr>
        <p:spPr>
          <a:xfrm>
            <a:off x="377575" y="261800"/>
            <a:ext cx="9061500" cy="6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Creating Your Story-</a:t>
            </a:r>
            <a:endParaRPr sz="4000">
              <a:latin typeface="Arvo"/>
              <a:ea typeface="Arvo"/>
              <a:cs typeface="Arvo"/>
              <a:sym typeface="Arvo"/>
            </a:endParaRPr>
          </a:p>
          <a:p>
            <a:pPr marL="0" lvl="0" indent="0">
              <a:spcBef>
                <a:spcPts val="0"/>
              </a:spcBef>
              <a:spcAft>
                <a:spcPts val="0"/>
              </a:spcAft>
              <a:buNone/>
            </a:pPr>
            <a:r>
              <a:rPr lang="en" sz="4000">
                <a:latin typeface="Arvo"/>
                <a:ea typeface="Arvo"/>
                <a:cs typeface="Arvo"/>
                <a:sym typeface="Arvo"/>
              </a:rPr>
              <a:t>Introduction/Beginning</a:t>
            </a:r>
            <a:endParaRPr sz="4000">
              <a:latin typeface="Arvo"/>
              <a:ea typeface="Arvo"/>
              <a:cs typeface="Arvo"/>
              <a:sym typeface="Arvo"/>
            </a:endParaRPr>
          </a:p>
        </p:txBody>
      </p:sp>
      <p:sp>
        <p:nvSpPr>
          <p:cNvPr id="134" name="Google Shape;134;p24"/>
          <p:cNvSpPr txBox="1">
            <a:spLocks noGrp="1"/>
          </p:cNvSpPr>
          <p:nvPr>
            <p:ph type="body" idx="1"/>
          </p:nvPr>
        </p:nvSpPr>
        <p:spPr>
          <a:xfrm>
            <a:off x="311700" y="1947775"/>
            <a:ext cx="8520600" cy="3416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Arvo"/>
              <a:buChar char="●"/>
            </a:pPr>
            <a:r>
              <a:rPr lang="en" sz="2000">
                <a:latin typeface="Arvo"/>
                <a:ea typeface="Arvo"/>
                <a:cs typeface="Arvo"/>
                <a:sym typeface="Arvo"/>
              </a:rPr>
              <a:t>Where does the story take place?</a:t>
            </a:r>
            <a:endParaRPr sz="2000">
              <a:latin typeface="Arvo"/>
              <a:ea typeface="Arvo"/>
              <a:cs typeface="Arvo"/>
              <a:sym typeface="Arvo"/>
            </a:endParaRPr>
          </a:p>
          <a:p>
            <a:pPr marL="457200" lvl="0" indent="-355600" rtl="0">
              <a:spcBef>
                <a:spcPts val="0"/>
              </a:spcBef>
              <a:spcAft>
                <a:spcPts val="0"/>
              </a:spcAft>
              <a:buSzPts val="2000"/>
              <a:buFont typeface="Arvo"/>
              <a:buChar char="●"/>
            </a:pPr>
            <a:r>
              <a:rPr lang="en" sz="2000">
                <a:latin typeface="Arvo"/>
                <a:ea typeface="Arvo"/>
                <a:cs typeface="Arvo"/>
                <a:sym typeface="Arvo"/>
              </a:rPr>
              <a:t>Does the person hearing the story need any background information?</a:t>
            </a:r>
            <a:endParaRPr sz="2000">
              <a:latin typeface="Arvo"/>
              <a:ea typeface="Arvo"/>
              <a:cs typeface="Arvo"/>
              <a:sym typeface="Arvo"/>
            </a:endParaRPr>
          </a:p>
          <a:p>
            <a:pPr marL="914400" lvl="1" indent="-342900">
              <a:spcBef>
                <a:spcPts val="0"/>
              </a:spcBef>
              <a:spcAft>
                <a:spcPts val="0"/>
              </a:spcAft>
              <a:buSzPts val="1800"/>
              <a:buFont typeface="Arvo"/>
              <a:buChar char="○"/>
            </a:pPr>
            <a:r>
              <a:rPr lang="en" sz="1800">
                <a:latin typeface="Arvo"/>
                <a:ea typeface="Arvo"/>
                <a:cs typeface="Arvo"/>
                <a:sym typeface="Arvo"/>
              </a:rPr>
              <a:t>Ex: Why are you going to this place? Who are you with?</a:t>
            </a:r>
            <a:endParaRPr sz="1800">
              <a:latin typeface="Arvo"/>
              <a:ea typeface="Arvo"/>
              <a:cs typeface="Arvo"/>
              <a:sym typeface="Arv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40" name="Google Shape;14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Introduction Example</a:t>
            </a:r>
            <a:endParaRPr sz="4000">
              <a:latin typeface="Arvo"/>
              <a:ea typeface="Arvo"/>
              <a:cs typeface="Arvo"/>
              <a:sym typeface="Arvo"/>
            </a:endParaRPr>
          </a:p>
        </p:txBody>
      </p:sp>
      <p:sp>
        <p:nvSpPr>
          <p:cNvPr id="141" name="Google Shape;141;p25"/>
          <p:cNvSpPr txBox="1">
            <a:spLocks noGrp="1"/>
          </p:cNvSpPr>
          <p:nvPr>
            <p:ph type="body" idx="1"/>
          </p:nvPr>
        </p:nvSpPr>
        <p:spPr>
          <a:xfrm>
            <a:off x="311700" y="179282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000" dirty="0">
                <a:solidFill>
                  <a:srgbClr val="000000"/>
                </a:solidFill>
                <a:latin typeface="Arvo"/>
                <a:ea typeface="Arvo"/>
                <a:cs typeface="Arvo"/>
                <a:sym typeface="Arvo"/>
              </a:rPr>
              <a:t>“I am blind. I have what’s called optic nerve dysplasia which means I cannot see at all. I don’t have any light perception or anything. I have some experiences in La Crosse where I have walked across a bridge. It’s called urban hiking. So, basically, what urban hiking is you walk around the city for exercise. You go on hills, of course a bridge, or maybe a bluff. I practice my orientation and mobility skills.”</a:t>
            </a:r>
            <a:endParaRPr sz="2000" dirty="0">
              <a:solidFill>
                <a:srgbClr val="000000"/>
              </a:solidFill>
              <a:latin typeface="Arvo"/>
              <a:ea typeface="Arvo"/>
              <a:cs typeface="Arvo"/>
              <a:sym typeface="Arv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p:nvPr/>
        </p:nvSpPr>
        <p:spPr>
          <a:xfrm>
            <a:off x="0" y="260800"/>
            <a:ext cx="9144000" cy="14331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47" name="Google Shape;147;p26"/>
          <p:cNvSpPr txBox="1">
            <a:spLocks noGrp="1"/>
          </p:cNvSpPr>
          <p:nvPr>
            <p:ph type="title"/>
          </p:nvPr>
        </p:nvSpPr>
        <p:spPr>
          <a:xfrm>
            <a:off x="305275" y="241150"/>
            <a:ext cx="8680500" cy="6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Creating Your Story-</a:t>
            </a:r>
            <a:endParaRPr sz="4000">
              <a:latin typeface="Arvo"/>
              <a:ea typeface="Arvo"/>
              <a:cs typeface="Arvo"/>
              <a:sym typeface="Arvo"/>
            </a:endParaRPr>
          </a:p>
          <a:p>
            <a:pPr marL="0" lvl="0" indent="0">
              <a:spcBef>
                <a:spcPts val="0"/>
              </a:spcBef>
              <a:spcAft>
                <a:spcPts val="0"/>
              </a:spcAft>
              <a:buNone/>
            </a:pPr>
            <a:r>
              <a:rPr lang="en" sz="4000">
                <a:latin typeface="Arvo"/>
                <a:ea typeface="Arvo"/>
                <a:cs typeface="Arvo"/>
                <a:sym typeface="Arvo"/>
              </a:rPr>
              <a:t>Main Story/Middle</a:t>
            </a:r>
            <a:endParaRPr sz="4000">
              <a:latin typeface="Arvo"/>
              <a:ea typeface="Arvo"/>
              <a:cs typeface="Arvo"/>
              <a:sym typeface="Arvo"/>
            </a:endParaRPr>
          </a:p>
        </p:txBody>
      </p:sp>
      <p:sp>
        <p:nvSpPr>
          <p:cNvPr id="148" name="Google Shape;148;p26"/>
          <p:cNvSpPr txBox="1">
            <a:spLocks noGrp="1"/>
          </p:cNvSpPr>
          <p:nvPr>
            <p:ph type="body" idx="1"/>
          </p:nvPr>
        </p:nvSpPr>
        <p:spPr>
          <a:xfrm>
            <a:off x="429225" y="1840975"/>
            <a:ext cx="8756100" cy="3078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latin typeface="Arvo"/>
                <a:ea typeface="Arvo"/>
                <a:cs typeface="Arvo"/>
                <a:sym typeface="Arvo"/>
              </a:rPr>
              <a:t>Details of the story</a:t>
            </a:r>
            <a:endParaRPr dirty="0">
              <a:latin typeface="Arvo"/>
              <a:ea typeface="Arvo"/>
              <a:cs typeface="Arvo"/>
              <a:sym typeface="Arvo"/>
            </a:endParaRPr>
          </a:p>
          <a:p>
            <a:pPr marL="457200" lvl="0" indent="-342900" rtl="0">
              <a:spcBef>
                <a:spcPts val="0"/>
              </a:spcBef>
              <a:spcAft>
                <a:spcPts val="0"/>
              </a:spcAft>
              <a:buSzPts val="1800"/>
              <a:buFont typeface="Arvo"/>
              <a:buChar char="●"/>
            </a:pPr>
            <a:r>
              <a:rPr lang="en" dirty="0">
                <a:latin typeface="Arvo"/>
                <a:ea typeface="Arvo"/>
                <a:cs typeface="Arvo"/>
                <a:sym typeface="Arvo"/>
              </a:rPr>
              <a:t>Provide at least 3 details in your story</a:t>
            </a:r>
            <a:endParaRPr dirty="0">
              <a:latin typeface="Arvo"/>
              <a:ea typeface="Arvo"/>
              <a:cs typeface="Arvo"/>
              <a:sym typeface="Arvo"/>
            </a:endParaRPr>
          </a:p>
          <a:p>
            <a:pPr marL="914400" lvl="1" indent="-342900" rtl="0">
              <a:spcBef>
                <a:spcPts val="0"/>
              </a:spcBef>
              <a:spcAft>
                <a:spcPts val="0"/>
              </a:spcAft>
              <a:buSzPts val="1800"/>
              <a:buFont typeface="Arvo"/>
              <a:buChar char="○"/>
            </a:pPr>
            <a:r>
              <a:rPr lang="en" sz="1800" dirty="0">
                <a:latin typeface="Arvo"/>
                <a:ea typeface="Arvo"/>
                <a:cs typeface="Arvo"/>
                <a:sym typeface="Arvo"/>
              </a:rPr>
              <a:t>These details help the story come alive!</a:t>
            </a:r>
            <a:endParaRPr sz="1800" dirty="0">
              <a:latin typeface="Arvo"/>
              <a:ea typeface="Arvo"/>
              <a:cs typeface="Arvo"/>
              <a:sym typeface="Arvo"/>
            </a:endParaRPr>
          </a:p>
          <a:p>
            <a:pPr marL="914400" lvl="1" indent="-342900" rtl="0">
              <a:spcBef>
                <a:spcPts val="0"/>
              </a:spcBef>
              <a:spcAft>
                <a:spcPts val="0"/>
              </a:spcAft>
              <a:buSzPts val="1800"/>
              <a:buFont typeface="Arvo"/>
              <a:buChar char="○"/>
            </a:pPr>
            <a:r>
              <a:rPr lang="en" sz="1800" dirty="0">
                <a:latin typeface="Arvo"/>
                <a:ea typeface="Arvo"/>
                <a:cs typeface="Arvo"/>
                <a:sym typeface="Arvo"/>
              </a:rPr>
              <a:t>What did you see? What did you smell or hear? How did you feel?</a:t>
            </a:r>
            <a:endParaRPr sz="1800" dirty="0">
              <a:latin typeface="Arvo"/>
              <a:ea typeface="Arvo"/>
              <a:cs typeface="Arvo"/>
              <a:sym typeface="Arvo"/>
            </a:endParaRPr>
          </a:p>
          <a:p>
            <a:pPr marL="457200" lvl="0" indent="-342900" rtl="0">
              <a:spcBef>
                <a:spcPts val="0"/>
              </a:spcBef>
              <a:spcAft>
                <a:spcPts val="0"/>
              </a:spcAft>
              <a:buSzPts val="1800"/>
              <a:buFont typeface="Arvo"/>
              <a:buChar char="●"/>
            </a:pPr>
            <a:r>
              <a:rPr lang="en" dirty="0">
                <a:latin typeface="Arvo"/>
                <a:ea typeface="Arvo"/>
                <a:cs typeface="Arvo"/>
                <a:sym typeface="Arvo"/>
              </a:rPr>
              <a:t>What are the main things you did at the place? </a:t>
            </a:r>
            <a:endParaRPr dirty="0">
              <a:latin typeface="Arvo"/>
              <a:ea typeface="Arvo"/>
              <a:cs typeface="Arvo"/>
              <a:sym typeface="Arvo"/>
            </a:endParaRPr>
          </a:p>
          <a:p>
            <a:pPr marL="457200" lvl="0" indent="-342900" rtl="0">
              <a:spcBef>
                <a:spcPts val="0"/>
              </a:spcBef>
              <a:spcAft>
                <a:spcPts val="0"/>
              </a:spcAft>
              <a:buSzPts val="1800"/>
              <a:buFont typeface="Arvo"/>
              <a:buChar char="●"/>
            </a:pPr>
            <a:r>
              <a:rPr lang="en" dirty="0">
                <a:latin typeface="Arvo"/>
                <a:ea typeface="Arvo"/>
                <a:cs typeface="Arvo"/>
                <a:sym typeface="Arvo"/>
              </a:rPr>
              <a:t>What were the main things that happened?</a:t>
            </a:r>
            <a:endParaRPr dirty="0">
              <a:latin typeface="Arvo"/>
              <a:ea typeface="Arvo"/>
              <a:cs typeface="Arvo"/>
              <a:sym typeface="Arvo"/>
            </a:endParaRPr>
          </a:p>
          <a:p>
            <a:pPr marL="0" lvl="0" indent="0" rtl="0">
              <a:spcBef>
                <a:spcPts val="1600"/>
              </a:spcBef>
              <a:spcAft>
                <a:spcPts val="0"/>
              </a:spcAft>
              <a:buNone/>
            </a:pPr>
            <a:r>
              <a:rPr lang="en" dirty="0">
                <a:latin typeface="Arvo"/>
                <a:ea typeface="Arvo"/>
                <a:cs typeface="Arvo"/>
                <a:sym typeface="Arvo"/>
              </a:rPr>
              <a:t>Think about Hunter’s story</a:t>
            </a:r>
            <a:endParaRPr dirty="0">
              <a:latin typeface="Arvo"/>
              <a:ea typeface="Arvo"/>
              <a:cs typeface="Arvo"/>
              <a:sym typeface="Arvo"/>
            </a:endParaRPr>
          </a:p>
          <a:p>
            <a:pPr marL="457200" lvl="0" indent="-342900">
              <a:spcBef>
                <a:spcPts val="0"/>
              </a:spcBef>
              <a:spcAft>
                <a:spcPts val="0"/>
              </a:spcAft>
              <a:buSzPts val="1800"/>
              <a:buFont typeface="Arvo"/>
              <a:buChar char="●"/>
            </a:pPr>
            <a:r>
              <a:rPr lang="en" dirty="0">
                <a:latin typeface="Arvo"/>
                <a:ea typeface="Arvo"/>
                <a:cs typeface="Arvo"/>
                <a:sym typeface="Arvo"/>
              </a:rPr>
              <a:t>What were some details he gave? </a:t>
            </a:r>
            <a:endParaRPr dirty="0">
              <a:latin typeface="Arvo"/>
              <a:ea typeface="Arvo"/>
              <a:cs typeface="Arvo"/>
              <a:sym typeface="Arv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54" name="Google Shape;15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Hunter’s Details</a:t>
            </a:r>
            <a:endParaRPr sz="4000">
              <a:latin typeface="Arvo"/>
              <a:ea typeface="Arvo"/>
              <a:cs typeface="Arvo"/>
              <a:sym typeface="Arvo"/>
            </a:endParaRPr>
          </a:p>
        </p:txBody>
      </p:sp>
      <p:sp>
        <p:nvSpPr>
          <p:cNvPr id="155" name="Google Shape;155;p27"/>
          <p:cNvSpPr txBox="1">
            <a:spLocks noGrp="1"/>
          </p:cNvSpPr>
          <p:nvPr>
            <p:ph type="body" idx="1"/>
          </p:nvPr>
        </p:nvSpPr>
        <p:spPr>
          <a:xfrm>
            <a:off x="311700" y="2000900"/>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dirty="0">
                <a:solidFill>
                  <a:srgbClr val="000000"/>
                </a:solidFill>
                <a:latin typeface="Arvo"/>
                <a:ea typeface="Arvo"/>
                <a:cs typeface="Arvo"/>
                <a:sym typeface="Arvo"/>
              </a:rPr>
              <a:t>“Really, my favorite thing is on the bridge, I can hear a lot of sounds, especially construction sounds, and also like when semis pass the bridge wiggles. It feels cool. At first when I walked on the bridge, it felt like it was </a:t>
            </a:r>
            <a:r>
              <a:rPr lang="en" sz="2000" dirty="0" err="1">
                <a:solidFill>
                  <a:srgbClr val="000000"/>
                </a:solidFill>
                <a:latin typeface="Arvo"/>
                <a:ea typeface="Arvo"/>
                <a:cs typeface="Arvo"/>
                <a:sym typeface="Arvo"/>
              </a:rPr>
              <a:t>gonna</a:t>
            </a:r>
            <a:r>
              <a:rPr lang="en" sz="2000" dirty="0">
                <a:solidFill>
                  <a:srgbClr val="000000"/>
                </a:solidFill>
                <a:latin typeface="Arvo"/>
                <a:ea typeface="Arvo"/>
                <a:cs typeface="Arvo"/>
                <a:sym typeface="Arvo"/>
              </a:rPr>
              <a:t> collapse, but that wasn’t the case.”</a:t>
            </a:r>
            <a:endParaRPr sz="2000" dirty="0">
              <a:solidFill>
                <a:srgbClr val="000000"/>
              </a:solidFill>
              <a:latin typeface="Arvo"/>
              <a:ea typeface="Arvo"/>
              <a:cs typeface="Arvo"/>
              <a:sym typeface="Arvo"/>
            </a:endParaRPr>
          </a:p>
          <a:p>
            <a:pPr marL="0" lvl="0" indent="0">
              <a:spcBef>
                <a:spcPts val="1600"/>
              </a:spcBef>
              <a:spcAft>
                <a:spcPts val="1600"/>
              </a:spcAft>
              <a:buNone/>
            </a:pPr>
            <a:endParaRPr dirty="0">
              <a:solidFill>
                <a:srgbClr val="000000"/>
              </a:solidFill>
              <a:latin typeface="Arvo"/>
              <a:ea typeface="Arvo"/>
              <a:cs typeface="Arvo"/>
              <a:sym typeface="Arv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p:nvPr/>
        </p:nvSpPr>
        <p:spPr>
          <a:xfrm>
            <a:off x="0" y="260800"/>
            <a:ext cx="9144000" cy="13653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61" name="Google Shape;161;p28"/>
          <p:cNvSpPr txBox="1">
            <a:spLocks noGrp="1"/>
          </p:cNvSpPr>
          <p:nvPr>
            <p:ph type="title"/>
          </p:nvPr>
        </p:nvSpPr>
        <p:spPr>
          <a:xfrm>
            <a:off x="387900" y="315800"/>
            <a:ext cx="8661000" cy="6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Creating Your Story-</a:t>
            </a:r>
            <a:endParaRPr sz="4000">
              <a:latin typeface="Arvo"/>
              <a:ea typeface="Arvo"/>
              <a:cs typeface="Arvo"/>
              <a:sym typeface="Arvo"/>
            </a:endParaRPr>
          </a:p>
          <a:p>
            <a:pPr marL="0" lvl="0" indent="0">
              <a:spcBef>
                <a:spcPts val="0"/>
              </a:spcBef>
              <a:spcAft>
                <a:spcPts val="0"/>
              </a:spcAft>
              <a:buNone/>
            </a:pPr>
            <a:r>
              <a:rPr lang="en" sz="4000">
                <a:latin typeface="Arvo"/>
                <a:ea typeface="Arvo"/>
                <a:cs typeface="Arvo"/>
                <a:sym typeface="Arvo"/>
              </a:rPr>
              <a:t>Conclusion/End</a:t>
            </a:r>
            <a:endParaRPr sz="4000">
              <a:latin typeface="Arvo"/>
              <a:ea typeface="Arvo"/>
              <a:cs typeface="Arvo"/>
              <a:sym typeface="Arvo"/>
            </a:endParaRPr>
          </a:p>
        </p:txBody>
      </p:sp>
      <p:sp>
        <p:nvSpPr>
          <p:cNvPr id="162" name="Google Shape;162;p28"/>
          <p:cNvSpPr txBox="1">
            <a:spLocks noGrp="1"/>
          </p:cNvSpPr>
          <p:nvPr>
            <p:ph type="body" idx="1"/>
          </p:nvPr>
        </p:nvSpPr>
        <p:spPr>
          <a:xfrm>
            <a:off x="311700" y="1965550"/>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dirty="0">
                <a:latin typeface="Arvo"/>
                <a:ea typeface="Arvo"/>
                <a:cs typeface="Arvo"/>
                <a:sym typeface="Arvo"/>
              </a:rPr>
              <a:t>Why is your story important?</a:t>
            </a:r>
            <a:endParaRPr sz="2000" dirty="0">
              <a:latin typeface="Arvo"/>
              <a:ea typeface="Arvo"/>
              <a:cs typeface="Arvo"/>
              <a:sym typeface="Arvo"/>
            </a:endParaRPr>
          </a:p>
          <a:p>
            <a:pPr marL="457200" lvl="0" indent="-355600">
              <a:spcBef>
                <a:spcPts val="1600"/>
              </a:spcBef>
              <a:spcAft>
                <a:spcPts val="0"/>
              </a:spcAft>
              <a:buSzPts val="2000"/>
              <a:buFont typeface="Arvo"/>
              <a:buChar char="●"/>
            </a:pPr>
            <a:r>
              <a:rPr lang="en" sz="2000" dirty="0">
                <a:latin typeface="Arvo"/>
                <a:ea typeface="Arvo"/>
                <a:cs typeface="Arvo"/>
                <a:sym typeface="Arvo"/>
              </a:rPr>
              <a:t>What did you learn from the experience? How did you feel? What made the experience exciting or worth telling?</a:t>
            </a:r>
            <a:endParaRPr sz="2000" dirty="0">
              <a:latin typeface="Arvo"/>
              <a:ea typeface="Arvo"/>
              <a:cs typeface="Arvo"/>
              <a:sym typeface="Arvo"/>
            </a:endParaRPr>
          </a:p>
          <a:p>
            <a:pPr marL="0" lvl="0" indent="0">
              <a:spcBef>
                <a:spcPts val="1600"/>
              </a:spcBef>
              <a:spcAft>
                <a:spcPts val="160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68" name="Google Shape;16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Conclusion Example</a:t>
            </a:r>
            <a:endParaRPr sz="4000">
              <a:latin typeface="Arvo"/>
              <a:ea typeface="Arvo"/>
              <a:cs typeface="Arvo"/>
              <a:sym typeface="Arvo"/>
            </a:endParaRPr>
          </a:p>
        </p:txBody>
      </p:sp>
      <p:sp>
        <p:nvSpPr>
          <p:cNvPr id="169" name="Google Shape;169;p29"/>
          <p:cNvSpPr txBox="1">
            <a:spLocks noGrp="1"/>
          </p:cNvSpPr>
          <p:nvPr>
            <p:ph type="body" idx="1"/>
          </p:nvPr>
        </p:nvSpPr>
        <p:spPr>
          <a:xfrm>
            <a:off x="311700" y="2033130"/>
            <a:ext cx="8520600" cy="1815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2000" dirty="0">
                <a:solidFill>
                  <a:schemeClr val="dk1"/>
                </a:solidFill>
                <a:latin typeface="Arvo"/>
                <a:ea typeface="Arvo"/>
                <a:cs typeface="Arvo"/>
                <a:sym typeface="Arvo"/>
              </a:rPr>
              <a:t>“At first when I walked on the bridge, it felt like it was </a:t>
            </a:r>
            <a:r>
              <a:rPr lang="en" sz="2000" dirty="0" err="1">
                <a:solidFill>
                  <a:schemeClr val="dk1"/>
                </a:solidFill>
                <a:latin typeface="Arvo"/>
                <a:ea typeface="Arvo"/>
                <a:cs typeface="Arvo"/>
                <a:sym typeface="Arvo"/>
              </a:rPr>
              <a:t>gonna</a:t>
            </a:r>
            <a:r>
              <a:rPr lang="en" sz="2000" dirty="0">
                <a:solidFill>
                  <a:schemeClr val="dk1"/>
                </a:solidFill>
                <a:latin typeface="Arvo"/>
                <a:ea typeface="Arvo"/>
                <a:cs typeface="Arvo"/>
                <a:sym typeface="Arvo"/>
              </a:rPr>
              <a:t> collapse, but that wasn’t the case. Just take one of your friends and just close your eyes on the bridge, and just think about it. Just think about what it’s like to be on a bridge without sight.”</a:t>
            </a:r>
            <a:endParaRPr sz="2000" dirty="0"/>
          </a:p>
          <a:p>
            <a:pPr marL="0" lvl="0" indent="0">
              <a:spcBef>
                <a:spcPts val="1600"/>
              </a:spcBef>
              <a:spcAft>
                <a:spcPts val="160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75" name="Google Shape;17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Writing Your Narrative</a:t>
            </a:r>
            <a:endParaRPr sz="4000">
              <a:latin typeface="Arvo"/>
              <a:ea typeface="Arvo"/>
              <a:cs typeface="Arvo"/>
              <a:sym typeface="Arvo"/>
            </a:endParaRPr>
          </a:p>
        </p:txBody>
      </p:sp>
      <p:sp>
        <p:nvSpPr>
          <p:cNvPr id="176" name="Google Shape;176;p30"/>
          <p:cNvSpPr txBox="1">
            <a:spLocks noGrp="1"/>
          </p:cNvSpPr>
          <p:nvPr>
            <p:ph type="body" idx="1"/>
          </p:nvPr>
        </p:nvSpPr>
        <p:spPr>
          <a:xfrm>
            <a:off x="348300" y="1678350"/>
            <a:ext cx="8484000" cy="16917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Arvo"/>
              <a:buChar char="●"/>
            </a:pPr>
            <a:r>
              <a:rPr lang="en" sz="2000" dirty="0">
                <a:latin typeface="Arvo"/>
                <a:ea typeface="Arvo"/>
                <a:cs typeface="Arvo"/>
                <a:sym typeface="Arvo"/>
              </a:rPr>
              <a:t>Use the </a:t>
            </a:r>
            <a:r>
              <a:rPr lang="en-US" sz="2000" dirty="0" smtClean="0">
                <a:latin typeface="Arvo"/>
                <a:ea typeface="Arvo"/>
                <a:cs typeface="Arvo"/>
                <a:sym typeface="Arvo"/>
              </a:rPr>
              <a:t>narrative organizer </a:t>
            </a:r>
            <a:r>
              <a:rPr lang="en" sz="2000" dirty="0" smtClean="0">
                <a:latin typeface="Arvo"/>
                <a:ea typeface="Arvo"/>
                <a:cs typeface="Arvo"/>
                <a:sym typeface="Arvo"/>
              </a:rPr>
              <a:t>to </a:t>
            </a:r>
            <a:r>
              <a:rPr lang="en" sz="2000" dirty="0">
                <a:latin typeface="Arvo"/>
                <a:ea typeface="Arvo"/>
                <a:cs typeface="Arvo"/>
                <a:sym typeface="Arvo"/>
              </a:rPr>
              <a:t>tell your </a:t>
            </a:r>
            <a:r>
              <a:rPr lang="en-US" sz="2000" dirty="0" smtClean="0">
                <a:latin typeface="Arvo"/>
                <a:ea typeface="Arvo"/>
                <a:cs typeface="Arvo"/>
                <a:sym typeface="Arvo"/>
              </a:rPr>
              <a:t>story</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Be sure to add descriptive details! </a:t>
            </a:r>
            <a:endParaRPr sz="2000" dirty="0">
              <a:latin typeface="Arvo"/>
              <a:ea typeface="Arvo"/>
              <a:cs typeface="Arvo"/>
              <a:sym typeface="Arvo"/>
            </a:endParaRPr>
          </a:p>
          <a:p>
            <a:pPr marL="457200" lvl="0" indent="-355600">
              <a:spcBef>
                <a:spcPts val="0"/>
              </a:spcBef>
              <a:spcAft>
                <a:spcPts val="0"/>
              </a:spcAft>
              <a:buSzPts val="2000"/>
              <a:buFont typeface="Arvo"/>
              <a:buChar char="●"/>
            </a:pPr>
            <a:r>
              <a:rPr lang="en" sz="2000" dirty="0">
                <a:latin typeface="Arvo"/>
                <a:ea typeface="Arvo"/>
                <a:cs typeface="Arvo"/>
                <a:sym typeface="Arvo"/>
              </a:rPr>
              <a:t>You will share your stories with the class </a:t>
            </a:r>
            <a:endParaRPr sz="2000" dirty="0">
              <a:latin typeface="Arvo"/>
              <a:ea typeface="Arvo"/>
              <a:cs typeface="Arvo"/>
              <a:sym typeface="Arv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82" name="Google Shape;18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i="1" dirty="0">
                <a:latin typeface="Arvo"/>
                <a:ea typeface="Arvo"/>
                <a:cs typeface="Arvo"/>
                <a:sym typeface="Arvo"/>
              </a:rPr>
              <a:t>Hear, Here</a:t>
            </a:r>
            <a:r>
              <a:rPr lang="en" sz="4000" dirty="0">
                <a:latin typeface="Arvo"/>
                <a:ea typeface="Arvo"/>
                <a:cs typeface="Arvo"/>
                <a:sym typeface="Arvo"/>
              </a:rPr>
              <a:t> </a:t>
            </a:r>
            <a:r>
              <a:rPr lang="en-US" sz="4000" dirty="0" smtClean="0">
                <a:latin typeface="Arvo"/>
                <a:ea typeface="Arvo"/>
                <a:cs typeface="Arvo"/>
                <a:sym typeface="Arvo"/>
              </a:rPr>
              <a:t>Narrative Organizer</a:t>
            </a:r>
            <a:endParaRPr sz="4000" dirty="0">
              <a:latin typeface="Arvo"/>
              <a:ea typeface="Arvo"/>
              <a:cs typeface="Arvo"/>
              <a:sym typeface="Arvo"/>
            </a:endParaRPr>
          </a:p>
        </p:txBody>
      </p:sp>
      <p:sp>
        <p:nvSpPr>
          <p:cNvPr id="183" name="Google Shape;183;p31"/>
          <p:cNvSpPr txBox="1">
            <a:spLocks noGrp="1"/>
          </p:cNvSpPr>
          <p:nvPr>
            <p:ph type="body" idx="1"/>
          </p:nvPr>
        </p:nvSpPr>
        <p:spPr>
          <a:xfrm>
            <a:off x="311700" y="154495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latin typeface="Arvo"/>
                <a:ea typeface="Arvo"/>
                <a:cs typeface="Arvo"/>
                <a:sym typeface="Arvo"/>
              </a:rPr>
              <a:t>Main sections of the </a:t>
            </a:r>
            <a:r>
              <a:rPr lang="en-US" sz="2000" dirty="0" smtClean="0">
                <a:latin typeface="Arvo"/>
                <a:ea typeface="Arvo"/>
                <a:cs typeface="Arvo"/>
                <a:sym typeface="Arvo"/>
              </a:rPr>
              <a:t>organizer</a:t>
            </a:r>
            <a:r>
              <a:rPr lang="en" sz="2000" dirty="0" smtClean="0">
                <a:latin typeface="Arvo"/>
                <a:ea typeface="Arvo"/>
                <a:cs typeface="Arvo"/>
                <a:sym typeface="Arvo"/>
              </a:rPr>
              <a:t>:</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Introduce Yourself </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Place</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Subject</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Beginning</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Middle</a:t>
            </a:r>
            <a:endParaRPr sz="2000" dirty="0">
              <a:latin typeface="Arvo"/>
              <a:ea typeface="Arvo"/>
              <a:cs typeface="Arvo"/>
              <a:sym typeface="Arvo"/>
            </a:endParaRPr>
          </a:p>
          <a:p>
            <a:pPr marL="914400" lvl="1" indent="-355600" rtl="0">
              <a:spcBef>
                <a:spcPts val="0"/>
              </a:spcBef>
              <a:spcAft>
                <a:spcPts val="0"/>
              </a:spcAft>
              <a:buSzPts val="2000"/>
              <a:buFont typeface="Arvo"/>
              <a:buChar char="○"/>
            </a:pPr>
            <a:r>
              <a:rPr lang="en" sz="2000" dirty="0">
                <a:latin typeface="Arvo"/>
                <a:ea typeface="Arvo"/>
                <a:cs typeface="Arvo"/>
                <a:sym typeface="Arvo"/>
              </a:rPr>
              <a:t>3 Details (sights, smell or noises, and feelings) </a:t>
            </a:r>
            <a:endParaRPr sz="2000" dirty="0">
              <a:latin typeface="Arvo"/>
              <a:ea typeface="Arvo"/>
              <a:cs typeface="Arvo"/>
              <a:sym typeface="Arvo"/>
            </a:endParaRPr>
          </a:p>
          <a:p>
            <a:pPr marL="457200" lvl="0" indent="-355600">
              <a:spcBef>
                <a:spcPts val="0"/>
              </a:spcBef>
              <a:spcAft>
                <a:spcPts val="0"/>
              </a:spcAft>
              <a:buSzPts val="2000"/>
              <a:buFont typeface="Arvo"/>
              <a:buChar char="●"/>
            </a:pPr>
            <a:r>
              <a:rPr lang="en" sz="2000" dirty="0">
                <a:latin typeface="Arvo"/>
                <a:ea typeface="Arvo"/>
                <a:cs typeface="Arvo"/>
                <a:sym typeface="Arvo"/>
              </a:rPr>
              <a:t>End</a:t>
            </a:r>
            <a:endParaRPr sz="2000" dirty="0">
              <a:latin typeface="Arvo"/>
              <a:ea typeface="Arvo"/>
              <a:cs typeface="Arvo"/>
              <a:sym typeface="Arv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Lesson Road Map</a:t>
            </a:r>
            <a:endParaRPr sz="4000">
              <a:latin typeface="Arvo"/>
              <a:ea typeface="Arvo"/>
              <a:cs typeface="Arvo"/>
              <a:sym typeface="Arvo"/>
            </a:endParaRPr>
          </a:p>
        </p:txBody>
      </p:sp>
      <p:sp>
        <p:nvSpPr>
          <p:cNvPr id="65" name="Google Shape;65;p14"/>
          <p:cNvSpPr txBox="1">
            <a:spLocks noGrp="1"/>
          </p:cNvSpPr>
          <p:nvPr>
            <p:ph type="body" idx="1"/>
          </p:nvPr>
        </p:nvSpPr>
        <p:spPr>
          <a:xfrm>
            <a:off x="311700" y="1447075"/>
            <a:ext cx="8520600" cy="3416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Arvo"/>
              <a:buChar char="●"/>
            </a:pPr>
            <a:r>
              <a:rPr lang="en" sz="2000" dirty="0">
                <a:latin typeface="Arvo"/>
                <a:ea typeface="Arvo"/>
                <a:cs typeface="Arvo"/>
                <a:sym typeface="Arvo"/>
              </a:rPr>
              <a:t>What makes a good narrative or story?</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Listen to a </a:t>
            </a:r>
            <a:r>
              <a:rPr lang="en" sz="2000" i="1" dirty="0">
                <a:latin typeface="Arvo"/>
                <a:ea typeface="Arvo"/>
                <a:cs typeface="Arvo"/>
                <a:sym typeface="Arvo"/>
              </a:rPr>
              <a:t>Hear, Here </a:t>
            </a:r>
            <a:r>
              <a:rPr lang="en" sz="2000" dirty="0">
                <a:latin typeface="Arvo"/>
                <a:ea typeface="Arvo"/>
                <a:cs typeface="Arvo"/>
                <a:sym typeface="Arvo"/>
              </a:rPr>
              <a:t>story as an example</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Choosing a narrative</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Setting up </a:t>
            </a:r>
            <a:r>
              <a:rPr lang="en-US" sz="2000" smtClean="0">
                <a:latin typeface="Arvo"/>
                <a:ea typeface="Arvo"/>
                <a:cs typeface="Arvo"/>
                <a:sym typeface="Arvo"/>
              </a:rPr>
              <a:t>your </a:t>
            </a:r>
            <a:r>
              <a:rPr lang="en" sz="2000" smtClean="0">
                <a:latin typeface="Arvo"/>
                <a:ea typeface="Arvo"/>
                <a:cs typeface="Arvo"/>
                <a:sym typeface="Arvo"/>
              </a:rPr>
              <a:t>personal </a:t>
            </a:r>
            <a:r>
              <a:rPr lang="en" sz="2000" dirty="0">
                <a:latin typeface="Arvo"/>
                <a:ea typeface="Arvo"/>
                <a:cs typeface="Arvo"/>
                <a:sym typeface="Arvo"/>
              </a:rPr>
              <a:t>narrative</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Using the </a:t>
            </a:r>
            <a:r>
              <a:rPr lang="en-US" sz="2000" dirty="0" smtClean="0">
                <a:latin typeface="Arvo"/>
                <a:ea typeface="Arvo"/>
                <a:cs typeface="Arvo"/>
                <a:sym typeface="Arvo"/>
              </a:rPr>
              <a:t>Narrative Organizer </a:t>
            </a:r>
            <a:endParaRPr sz="2000" dirty="0">
              <a:latin typeface="Arvo"/>
              <a:ea typeface="Arvo"/>
              <a:cs typeface="Arvo"/>
              <a:sym typeface="Arvo"/>
            </a:endParaRPr>
          </a:p>
          <a:p>
            <a:pPr marL="457200" lvl="0" indent="-355600">
              <a:spcBef>
                <a:spcPts val="0"/>
              </a:spcBef>
              <a:spcAft>
                <a:spcPts val="0"/>
              </a:spcAft>
              <a:buSzPts val="2000"/>
              <a:buFont typeface="Arvo"/>
              <a:buChar char="●"/>
            </a:pPr>
            <a:r>
              <a:rPr lang="en" sz="2000" dirty="0">
                <a:latin typeface="Arvo"/>
                <a:ea typeface="Arvo"/>
                <a:cs typeface="Arvo"/>
                <a:sym typeface="Arvo"/>
              </a:rPr>
              <a:t>Share your narrative! </a:t>
            </a:r>
            <a:endParaRPr sz="2000" dirty="0">
              <a:latin typeface="Arvo"/>
              <a:ea typeface="Arvo"/>
              <a:cs typeface="Arvo"/>
              <a:sym typeface="Arv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p:nvPr/>
        </p:nvSpPr>
        <p:spPr>
          <a:xfrm>
            <a:off x="0" y="20205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89" name="Google Shape;189;p32"/>
          <p:cNvSpPr txBox="1">
            <a:spLocks noGrp="1"/>
          </p:cNvSpPr>
          <p:nvPr>
            <p:ph type="title"/>
          </p:nvPr>
        </p:nvSpPr>
        <p:spPr>
          <a:xfrm>
            <a:off x="460950" y="2118000"/>
            <a:ext cx="8222100" cy="907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a:latin typeface="Arvo"/>
                <a:ea typeface="Arvo"/>
                <a:cs typeface="Arvo"/>
                <a:sym typeface="Arvo"/>
              </a:rPr>
              <a:t>Work Time!</a:t>
            </a:r>
            <a:endParaRPr sz="5200">
              <a:latin typeface="Arvo"/>
              <a:ea typeface="Arvo"/>
              <a:cs typeface="Arvo"/>
              <a:sym typeface="Arv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3"/>
          <p:cNvSpPr/>
          <p:nvPr/>
        </p:nvSpPr>
        <p:spPr>
          <a:xfrm>
            <a:off x="0" y="20205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95" name="Google Shape;195;p33"/>
          <p:cNvSpPr txBox="1">
            <a:spLocks noGrp="1"/>
          </p:cNvSpPr>
          <p:nvPr>
            <p:ph type="title"/>
          </p:nvPr>
        </p:nvSpPr>
        <p:spPr>
          <a:xfrm>
            <a:off x="460950" y="2118000"/>
            <a:ext cx="8222100" cy="907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a:latin typeface="Arvo"/>
                <a:ea typeface="Arvo"/>
                <a:cs typeface="Arvo"/>
                <a:sym typeface="Arvo"/>
              </a:rPr>
              <a:t>Share Your Narratives!</a:t>
            </a:r>
            <a:endParaRPr sz="5200">
              <a:latin typeface="Arvo"/>
              <a:ea typeface="Arvo"/>
              <a:cs typeface="Arvo"/>
              <a:sym typeface="Arv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0" y="1528600"/>
            <a:ext cx="9144000" cy="17661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71" name="Google Shape;71;p15"/>
          <p:cNvSpPr txBox="1">
            <a:spLocks noGrp="1"/>
          </p:cNvSpPr>
          <p:nvPr>
            <p:ph type="title"/>
          </p:nvPr>
        </p:nvSpPr>
        <p:spPr>
          <a:xfrm>
            <a:off x="460950" y="1860200"/>
            <a:ext cx="8222100" cy="907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dirty="0">
                <a:latin typeface="Arvo"/>
                <a:ea typeface="Arvo"/>
                <a:cs typeface="Arvo"/>
                <a:sym typeface="Arvo"/>
              </a:rPr>
              <a:t>What Makes a Good Narrative or Story?</a:t>
            </a:r>
            <a:endParaRPr sz="5200" dirty="0">
              <a:latin typeface="Arvo"/>
              <a:ea typeface="Arvo"/>
              <a:cs typeface="Arvo"/>
              <a:sym typeface="Arv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dirty="0">
                <a:latin typeface="Arvo"/>
                <a:ea typeface="Arvo"/>
                <a:cs typeface="Arvo"/>
                <a:sym typeface="Arvo"/>
              </a:rPr>
              <a:t>What makes a good story?</a:t>
            </a:r>
            <a:endParaRPr sz="4000" dirty="0">
              <a:latin typeface="Arvo"/>
              <a:ea typeface="Arvo"/>
              <a:cs typeface="Arvo"/>
              <a:sym typeface="Arvo"/>
            </a:endParaRPr>
          </a:p>
        </p:txBody>
      </p:sp>
      <p:sp>
        <p:nvSpPr>
          <p:cNvPr id="78" name="Google Shape;78;p16"/>
          <p:cNvSpPr txBox="1">
            <a:spLocks noGrp="1"/>
          </p:cNvSpPr>
          <p:nvPr>
            <p:ph type="body" idx="1"/>
          </p:nvPr>
        </p:nvSpPr>
        <p:spPr>
          <a:xfrm>
            <a:off x="311700" y="1513950"/>
            <a:ext cx="8520600" cy="3416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Arvo"/>
              <a:buChar char="●"/>
            </a:pPr>
            <a:r>
              <a:rPr lang="en" sz="2000" dirty="0">
                <a:latin typeface="Arvo"/>
                <a:ea typeface="Arvo"/>
                <a:cs typeface="Arvo"/>
                <a:sym typeface="Arvo"/>
              </a:rPr>
              <a:t>A beginning, middle, and end</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About a </a:t>
            </a:r>
            <a:r>
              <a:rPr lang="en" sz="2000" i="1" dirty="0">
                <a:latin typeface="Arvo"/>
                <a:ea typeface="Arvo"/>
                <a:cs typeface="Arvo"/>
                <a:sym typeface="Arvo"/>
              </a:rPr>
              <a:t>specific</a:t>
            </a:r>
            <a:r>
              <a:rPr lang="en" sz="2000" dirty="0">
                <a:latin typeface="Arvo"/>
                <a:ea typeface="Arvo"/>
                <a:cs typeface="Arvo"/>
                <a:sym typeface="Arvo"/>
              </a:rPr>
              <a:t> event that happened at a </a:t>
            </a:r>
            <a:r>
              <a:rPr lang="en" sz="2000" i="1" dirty="0">
                <a:latin typeface="Arvo"/>
                <a:ea typeface="Arvo"/>
                <a:cs typeface="Arvo"/>
                <a:sym typeface="Arvo"/>
              </a:rPr>
              <a:t>specific</a:t>
            </a:r>
            <a:r>
              <a:rPr lang="en" sz="2000" dirty="0">
                <a:latin typeface="Arvo"/>
                <a:ea typeface="Arvo"/>
                <a:cs typeface="Arvo"/>
                <a:sym typeface="Arvo"/>
              </a:rPr>
              <a:t> place told by the person the event happened to</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Includes details that make the story seem real</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A deeper meaning or message in the story</a:t>
            </a:r>
            <a:endParaRPr sz="2000" b="1" dirty="0">
              <a:latin typeface="Arvo"/>
              <a:ea typeface="Arvo"/>
              <a:cs typeface="Arvo"/>
              <a:sym typeface="Arv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p:nvPr/>
        </p:nvSpPr>
        <p:spPr>
          <a:xfrm>
            <a:off x="0" y="1698375"/>
            <a:ext cx="9144000" cy="18366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84" name="Google Shape;84;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i="1" dirty="0">
                <a:latin typeface="Arvo"/>
                <a:ea typeface="Arvo"/>
                <a:cs typeface="Arvo"/>
                <a:sym typeface="Arvo"/>
              </a:rPr>
              <a:t>Hear, Here</a:t>
            </a:r>
            <a:r>
              <a:rPr lang="en" sz="5200" dirty="0">
                <a:latin typeface="Arvo"/>
                <a:ea typeface="Arvo"/>
                <a:cs typeface="Arvo"/>
                <a:sym typeface="Arvo"/>
              </a:rPr>
              <a:t>:</a:t>
            </a:r>
            <a:endParaRPr sz="5200" dirty="0">
              <a:latin typeface="Arvo"/>
              <a:ea typeface="Arvo"/>
              <a:cs typeface="Arvo"/>
              <a:sym typeface="Arvo"/>
            </a:endParaRPr>
          </a:p>
          <a:p>
            <a:pPr marL="0" lvl="0" indent="0">
              <a:spcBef>
                <a:spcPts val="0"/>
              </a:spcBef>
              <a:spcAft>
                <a:spcPts val="0"/>
              </a:spcAft>
              <a:buNone/>
            </a:pPr>
            <a:r>
              <a:rPr lang="en" sz="5200" dirty="0">
                <a:latin typeface="Arvo"/>
                <a:ea typeface="Arvo"/>
                <a:cs typeface="Arvo"/>
                <a:sym typeface="Arvo"/>
              </a:rPr>
              <a:t>Hunter Wagner’s Story</a:t>
            </a:r>
            <a:endParaRPr sz="5200" dirty="0">
              <a:latin typeface="Arvo"/>
              <a:ea typeface="Arvo"/>
              <a:cs typeface="Arvo"/>
              <a:sym typeface="Arv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90" name="Google Shape;90;p18"/>
          <p:cNvSpPr txBox="1">
            <a:spLocks noGrp="1"/>
          </p:cNvSpPr>
          <p:nvPr>
            <p:ph type="title"/>
          </p:nvPr>
        </p:nvSpPr>
        <p:spPr>
          <a:xfrm>
            <a:off x="0" y="3815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400" dirty="0">
                <a:latin typeface="Arvo"/>
                <a:ea typeface="Arvo"/>
                <a:cs typeface="Arvo"/>
                <a:sym typeface="Arvo"/>
              </a:rPr>
              <a:t>Example Narrative</a:t>
            </a:r>
            <a:endParaRPr sz="4400" dirty="0">
              <a:latin typeface="Arvo"/>
              <a:ea typeface="Arvo"/>
              <a:cs typeface="Arvo"/>
              <a:sym typeface="Arvo"/>
            </a:endParaRPr>
          </a:p>
        </p:txBody>
      </p:sp>
      <p:sp>
        <p:nvSpPr>
          <p:cNvPr id="91" name="Google Shape;91;p18"/>
          <p:cNvSpPr/>
          <p:nvPr/>
        </p:nvSpPr>
        <p:spPr>
          <a:xfrm>
            <a:off x="176750" y="1580225"/>
            <a:ext cx="3458700" cy="33552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Google Shape;92;p18"/>
          <p:cNvSpPr txBox="1">
            <a:spLocks noGrp="1"/>
          </p:cNvSpPr>
          <p:nvPr>
            <p:ph type="body" idx="1"/>
          </p:nvPr>
        </p:nvSpPr>
        <p:spPr>
          <a:xfrm>
            <a:off x="543406" y="3782061"/>
            <a:ext cx="2725388" cy="1591125"/>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US" sz="2000" dirty="0" smtClean="0">
                <a:latin typeface="Arvo"/>
                <a:ea typeface="Arvo"/>
                <a:cs typeface="Arvo"/>
                <a:sym typeface="Arvo"/>
              </a:rPr>
              <a:t>Click to listen </a:t>
            </a:r>
            <a:r>
              <a:rPr lang="en" sz="2000" dirty="0" smtClean="0">
                <a:latin typeface="Arvo"/>
                <a:ea typeface="Arvo"/>
                <a:cs typeface="Arvo"/>
                <a:sym typeface="Arvo"/>
              </a:rPr>
              <a:t>to </a:t>
            </a:r>
            <a:r>
              <a:rPr lang="en" sz="2000" dirty="0">
                <a:latin typeface="Arvo"/>
                <a:ea typeface="Arvo"/>
                <a:cs typeface="Arvo"/>
                <a:sym typeface="Arvo"/>
              </a:rPr>
              <a:t>Hunter Wagner’s </a:t>
            </a:r>
            <a:r>
              <a:rPr lang="en" sz="2000" dirty="0" smtClean="0">
                <a:latin typeface="Arvo"/>
                <a:ea typeface="Arvo"/>
                <a:cs typeface="Arvo"/>
                <a:sym typeface="Arvo"/>
              </a:rPr>
              <a:t>story.</a:t>
            </a:r>
            <a:endParaRPr sz="2000" dirty="0">
              <a:latin typeface="Arvo"/>
              <a:ea typeface="Arvo"/>
              <a:cs typeface="Arvo"/>
              <a:sym typeface="Arvo"/>
            </a:endParaRPr>
          </a:p>
          <a:p>
            <a:pPr marL="0" lvl="0" indent="0">
              <a:spcBef>
                <a:spcPts val="1600"/>
              </a:spcBef>
              <a:spcAft>
                <a:spcPts val="1600"/>
              </a:spcAft>
              <a:buNone/>
            </a:pPr>
            <a:endParaRPr sz="1400" dirty="0">
              <a:solidFill>
                <a:srgbClr val="000000"/>
              </a:solidFill>
              <a:latin typeface="Arvo"/>
              <a:ea typeface="Arvo"/>
              <a:cs typeface="Arvo"/>
              <a:sym typeface="Arvo"/>
            </a:endParaRPr>
          </a:p>
        </p:txBody>
      </p:sp>
      <p:pic>
        <p:nvPicPr>
          <p:cNvPr id="93" name="Google Shape;93;p18"/>
          <p:cNvPicPr preferRelativeResize="0"/>
          <p:nvPr/>
        </p:nvPicPr>
        <p:blipFill>
          <a:blip r:embed="rId5">
            <a:alphaModFix/>
          </a:blip>
          <a:stretch>
            <a:fillRect/>
          </a:stretch>
        </p:blipFill>
        <p:spPr>
          <a:xfrm>
            <a:off x="3777500" y="1721875"/>
            <a:ext cx="5203750" cy="3071891"/>
          </a:xfrm>
          <a:prstGeom prst="rect">
            <a:avLst/>
          </a:prstGeom>
          <a:noFill/>
          <a:ln>
            <a:noFill/>
          </a:ln>
        </p:spPr>
      </p:pic>
      <p:pic>
        <p:nvPicPr>
          <p:cNvPr id="2" name="Hunter Wagner 1 WAV.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artisticGlowEdges trans="5000" smoothness="0"/>
                    </a14:imgEffect>
                  </a14:imgLayer>
                </a14:imgProps>
              </a:ext>
            </a:extLst>
          </a:blip>
          <a:stretch>
            <a:fillRect/>
          </a:stretch>
        </p:blipFill>
        <p:spPr>
          <a:xfrm>
            <a:off x="910124" y="1935688"/>
            <a:ext cx="1991952" cy="1991952"/>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Transcript of Hunter’s Story</a:t>
            </a:r>
            <a:endParaRPr sz="4000">
              <a:latin typeface="Arvo"/>
              <a:ea typeface="Arvo"/>
              <a:cs typeface="Arvo"/>
              <a:sym typeface="Arvo"/>
            </a:endParaRPr>
          </a:p>
        </p:txBody>
      </p:sp>
      <p:sp>
        <p:nvSpPr>
          <p:cNvPr id="101" name="Google Shape;101;p19"/>
          <p:cNvSpPr txBox="1">
            <a:spLocks noGrp="1"/>
          </p:cNvSpPr>
          <p:nvPr>
            <p:ph type="body" idx="1"/>
          </p:nvPr>
        </p:nvSpPr>
        <p:spPr>
          <a:xfrm>
            <a:off x="311700" y="15965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Clr>
                <a:schemeClr val="dk1"/>
              </a:buClr>
              <a:buSzPts val="1100"/>
              <a:buFont typeface="Arial"/>
              <a:buNone/>
            </a:pPr>
            <a:r>
              <a:rPr lang="en" sz="1600" dirty="0">
                <a:solidFill>
                  <a:schemeClr val="dk1"/>
                </a:solidFill>
                <a:latin typeface="Arvo"/>
                <a:ea typeface="Arvo"/>
                <a:cs typeface="Arvo"/>
                <a:sym typeface="Arvo"/>
              </a:rPr>
              <a:t>“Hello, my name is Hunter Wagner. I’m a freshman in high school and I have a disability. I am blind. I have what’s called optic nerve dysplasia which means I cannot see at all. I don’t have any light perception or anything. I have some experiences in La Crosse where I have walked across a bridge. It’s called urban hiking. So, basically, what urban hiking is you walk around the city for exercise. You go on hills, of course a bridge, or maybe a bluff. I practice my orientation and mobility skills. Orientation and mobility is like my white cane skills. If people don’t know, the cane is what I use to sense things in front of me. What I use is cardinal directions which is like north, east, south or west. Really, my favorite thing is on the bridge, I can hear a lot of sounds, especially construction sounds, and also like when semis pass the bridge wiggles. It feels cool. At first when I walked on the bridge, it felt like it was </a:t>
            </a:r>
            <a:r>
              <a:rPr lang="en" sz="1600" dirty="0" err="1">
                <a:solidFill>
                  <a:schemeClr val="dk1"/>
                </a:solidFill>
                <a:latin typeface="Arvo"/>
                <a:ea typeface="Arvo"/>
                <a:cs typeface="Arvo"/>
                <a:sym typeface="Arvo"/>
              </a:rPr>
              <a:t>gonna</a:t>
            </a:r>
            <a:r>
              <a:rPr lang="en" sz="1600" dirty="0">
                <a:solidFill>
                  <a:schemeClr val="dk1"/>
                </a:solidFill>
                <a:latin typeface="Arvo"/>
                <a:ea typeface="Arvo"/>
                <a:cs typeface="Arvo"/>
                <a:sym typeface="Arvo"/>
              </a:rPr>
              <a:t> collapse, but that wasn’t the case. Just take one of your friends and just close your eyes on the bridge, and just think about it. Just think about what it’s like to be on a bridge without sight.”</a:t>
            </a:r>
            <a:endParaRPr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p:nvPr/>
        </p:nvSpPr>
        <p:spPr>
          <a:xfrm>
            <a:off x="0" y="20205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07" name="Google Shape;107;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5200">
                <a:latin typeface="Arvo"/>
                <a:ea typeface="Arvo"/>
                <a:cs typeface="Arvo"/>
                <a:sym typeface="Arvo"/>
              </a:rPr>
              <a:t>Choosing Your Story</a:t>
            </a:r>
            <a:endParaRPr sz="5200">
              <a:latin typeface="Arvo"/>
              <a:ea typeface="Arvo"/>
              <a:cs typeface="Arvo"/>
              <a:sym typeface="Arv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p:nvPr/>
        </p:nvSpPr>
        <p:spPr>
          <a:xfrm>
            <a:off x="0" y="260800"/>
            <a:ext cx="9144000" cy="1102500"/>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0" i="0" u="none" strike="noStrike" cap="none">
              <a:solidFill>
                <a:srgbClr val="000000"/>
              </a:solidFill>
              <a:latin typeface="Calibri"/>
              <a:ea typeface="Calibri"/>
              <a:cs typeface="Calibri"/>
              <a:sym typeface="Calibri"/>
            </a:endParaRPr>
          </a:p>
        </p:txBody>
      </p:sp>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a:latin typeface="Arvo"/>
                <a:ea typeface="Arvo"/>
                <a:cs typeface="Arvo"/>
                <a:sym typeface="Arvo"/>
              </a:rPr>
              <a:t>Choosing a Story</a:t>
            </a:r>
            <a:endParaRPr sz="4000">
              <a:latin typeface="Arvo"/>
              <a:ea typeface="Arvo"/>
              <a:cs typeface="Arvo"/>
              <a:sym typeface="Arvo"/>
            </a:endParaRPr>
          </a:p>
        </p:txBody>
      </p:sp>
      <p:sp>
        <p:nvSpPr>
          <p:cNvPr id="114" name="Google Shape;114;p21"/>
          <p:cNvSpPr txBox="1">
            <a:spLocks noGrp="1"/>
          </p:cNvSpPr>
          <p:nvPr>
            <p:ph type="body" idx="1"/>
          </p:nvPr>
        </p:nvSpPr>
        <p:spPr>
          <a:xfrm>
            <a:off x="387900" y="1624100"/>
            <a:ext cx="8368200" cy="3426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latin typeface="Arvo"/>
                <a:ea typeface="Arvo"/>
                <a:cs typeface="Arvo"/>
                <a:sym typeface="Arvo"/>
              </a:rPr>
              <a:t>Start Thinking...</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Think about your favorite things to do in La Crosse. What are they? Where are they? Who do you do them with? </a:t>
            </a:r>
            <a:endParaRPr sz="2000" dirty="0">
              <a:latin typeface="Arvo"/>
              <a:ea typeface="Arvo"/>
              <a:cs typeface="Arvo"/>
              <a:sym typeface="Arvo"/>
            </a:endParaRPr>
          </a:p>
          <a:p>
            <a:pPr marL="457200" lvl="0" indent="-355600" rtl="0">
              <a:spcBef>
                <a:spcPts val="0"/>
              </a:spcBef>
              <a:spcAft>
                <a:spcPts val="0"/>
              </a:spcAft>
              <a:buSzPts val="2000"/>
              <a:buFont typeface="Arvo"/>
              <a:buChar char="●"/>
            </a:pPr>
            <a:r>
              <a:rPr lang="en" sz="2000" dirty="0">
                <a:latin typeface="Arvo"/>
                <a:ea typeface="Arvo"/>
                <a:cs typeface="Arvo"/>
                <a:sym typeface="Arvo"/>
              </a:rPr>
              <a:t>Think of a specific event or time you did your favorite thing. Where were you? Who were you with? What happened?</a:t>
            </a:r>
            <a:endParaRPr sz="2000" dirty="0">
              <a:latin typeface="Arvo"/>
              <a:ea typeface="Arvo"/>
              <a:cs typeface="Arvo"/>
              <a:sym typeface="Arvo"/>
            </a:endParaRPr>
          </a:p>
          <a:p>
            <a:pPr marL="0" lvl="0" indent="0" rtl="0">
              <a:spcBef>
                <a:spcPts val="1600"/>
              </a:spcBef>
              <a:spcAft>
                <a:spcPts val="1600"/>
              </a:spcAft>
              <a:buNone/>
            </a:pP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1985</Words>
  <Application>Microsoft Macintosh PowerPoint</Application>
  <PresentationFormat>On-screen Show (16:9)</PresentationFormat>
  <Paragraphs>99</Paragraphs>
  <Slides>21</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Arvo</vt:lpstr>
      <vt:lpstr>Calibri</vt:lpstr>
      <vt:lpstr>Simple Light</vt:lpstr>
      <vt:lpstr>Personal Narratives</vt:lpstr>
      <vt:lpstr>Lesson Road Map</vt:lpstr>
      <vt:lpstr>What Makes a Good Narrative or Story?</vt:lpstr>
      <vt:lpstr>What makes a good story?</vt:lpstr>
      <vt:lpstr>Hear, Here: Hunter Wagner’s Story</vt:lpstr>
      <vt:lpstr>Example Narrative</vt:lpstr>
      <vt:lpstr>Transcript of Hunter’s Story</vt:lpstr>
      <vt:lpstr>Choosing Your Story</vt:lpstr>
      <vt:lpstr>Choosing a Story</vt:lpstr>
      <vt:lpstr>Creating Your Story</vt:lpstr>
      <vt:lpstr>Create Your Story-The Place</vt:lpstr>
      <vt:lpstr>Creating Your Story- Introduction/Beginning</vt:lpstr>
      <vt:lpstr>Introduction Example</vt:lpstr>
      <vt:lpstr>Creating Your Story- Main Story/Middle</vt:lpstr>
      <vt:lpstr>Hunter’s Details</vt:lpstr>
      <vt:lpstr>Creating Your Story- Conclusion/End</vt:lpstr>
      <vt:lpstr>Conclusion Example</vt:lpstr>
      <vt:lpstr>Writing Your Narrative</vt:lpstr>
      <vt:lpstr>Hear, Here Narrative Organizer</vt:lpstr>
      <vt:lpstr>Work Time!</vt:lpstr>
      <vt:lpstr>Share Your Narratives!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Narratives</dc:title>
  <cp:lastModifiedBy>Calli Marie Niemi</cp:lastModifiedBy>
  <cp:revision>4</cp:revision>
  <dcterms:modified xsi:type="dcterms:W3CDTF">2018-08-23T21:36:36Z</dcterms:modified>
</cp:coreProperties>
</file>