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18"/>
  </p:notesMasterIdLst>
  <p:sldIdLst>
    <p:sldId id="256" r:id="rId2"/>
    <p:sldId id="257" r:id="rId3"/>
    <p:sldId id="258" r:id="rId4"/>
    <p:sldId id="259" r:id="rId5"/>
    <p:sldId id="260" r:id="rId6"/>
    <p:sldId id="272" r:id="rId7"/>
    <p:sldId id="276" r:id="rId8"/>
    <p:sldId id="262" r:id="rId9"/>
    <p:sldId id="263" r:id="rId10"/>
    <p:sldId id="264" r:id="rId11"/>
    <p:sldId id="266" r:id="rId12"/>
    <p:sldId id="275" r:id="rId13"/>
    <p:sldId id="268" r:id="rId14"/>
    <p:sldId id="269"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5836"/>
    <a:srgbClr val="F2F2F2"/>
    <a:srgbClr val="D1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88" autoAdjust="0"/>
  </p:normalViewPr>
  <p:slideViewPr>
    <p:cSldViewPr snapToGrid="0">
      <p:cViewPr varScale="1">
        <p:scale>
          <a:sx n="62" d="100"/>
          <a:sy n="62" d="100"/>
        </p:scale>
        <p:origin x="103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earherelacrosse.org/story/parker_kate_1/"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6" name="Shape 1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Students should begin their narrative by setting the scene, or giving the reader a clear and descriptive picture of their setting. I included quotes from the example narrative to illustr</a:t>
            </a:r>
            <a:r>
              <a:rPr lang="en-US" dirty="0"/>
              <a:t>ate how a Here, Hear narrative is structured. </a:t>
            </a:r>
            <a:endParaRPr dirty="0"/>
          </a:p>
          <a:p>
            <a:pPr marL="0" marR="0" lvl="0" indent="0" algn="l" rtl="0">
              <a:spcBef>
                <a:spcPts val="0"/>
              </a:spcBef>
              <a:spcAft>
                <a:spcPts val="0"/>
              </a:spcAft>
              <a:buNone/>
            </a:pPr>
            <a:endParaRPr dirty="0"/>
          </a:p>
          <a:p>
            <a:pPr marL="0" marR="0" lvl="0" indent="0" algn="l" rtl="0">
              <a:spcBef>
                <a:spcPts val="0"/>
              </a:spcBef>
              <a:spcAft>
                <a:spcPts val="0"/>
              </a:spcAft>
              <a:buNone/>
            </a:pPr>
            <a:r>
              <a:rPr lang="en-US" dirty="0"/>
              <a:t>Remind students to use first person since this is a personal narrative. </a:t>
            </a:r>
            <a:endParaRPr dirty="0"/>
          </a:p>
        </p:txBody>
      </p:sp>
      <p:sp>
        <p:nvSpPr>
          <p:cNvPr id="156" name="Shape 156"/>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dirty="0"/>
          </a:p>
        </p:txBody>
      </p:sp>
      <p:sp>
        <p:nvSpPr>
          <p:cNvPr id="170" name="Shape 17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t>From Kate’s story: “</a:t>
            </a:r>
            <a:r>
              <a:rPr lang="en-US" sz="1200" b="0" i="0" u="none" strike="noStrike" kern="1200" cap="none" dirty="0">
                <a:solidFill>
                  <a:schemeClr val="dk1"/>
                </a:solidFill>
                <a:effectLst/>
                <a:latin typeface="Calibri"/>
                <a:ea typeface="Calibri"/>
                <a:cs typeface="Calibri"/>
                <a:sym typeface="Calibri"/>
              </a:rPr>
              <a:t>I mean, the crowd just embraced these two people and said ‘we care about you and we care about your happiness.’ So it wasn’t just that we won the money. It was also that, we, together as a group said ‘we value everyone in this community.’ And so for me, that made La Crosse an unusual place to live.”</a:t>
            </a:r>
            <a:endParaRPr dirty="0"/>
          </a:p>
        </p:txBody>
      </p:sp>
      <p:sp>
        <p:nvSpPr>
          <p:cNvPr id="170" name="Shape 170"/>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0849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86" name="Shape 186"/>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2" name="Shape 192"/>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It may be helpful to leave this checklist up during work time so students can refer back to it when editing their narrative. </a:t>
            </a:r>
            <a:endParaRPr/>
          </a:p>
        </p:txBody>
      </p:sp>
      <p:sp>
        <p:nvSpPr>
          <p:cNvPr id="193" name="Shape 193"/>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Pass out the writing organizer before beginning to outline the writing process so that students can follow along. This writing organizer can be optional for students to use, though it can be especially useful for students with specific learning disabilities, or for other students who struggle with writing organization. The organizer will not be b</a:t>
            </a:r>
            <a:r>
              <a:rPr lang="en-US" dirty="0"/>
              <a:t>ig enough for students to write their narrative on, but they can use it to brainstorm, write down ideas, and make sure they have all the components of the narrative. </a:t>
            </a:r>
            <a:endParaRPr dirty="0"/>
          </a:p>
        </p:txBody>
      </p:sp>
      <p:sp>
        <p:nvSpPr>
          <p:cNvPr id="143" name="Shape 1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3922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2790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Here would also be a good place to outline the next couple days. The remainder of this class period would be work time on the narratives, as well as the following class period if you so choose. The following lesson would be an activity where students would share their narrative out loud with their peers. </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I encourage teachers to share a personal narrative as well! You are welcome to edit this PowerPoint to have your own narrative in here, or use mine and write your own to participate in the activity in the following lesson with your students. </a:t>
            </a:r>
            <a:endParaRPr/>
          </a:p>
        </p:txBody>
      </p:sp>
      <p:sp>
        <p:nvSpPr>
          <p:cNvPr id="112" name="Shape 112"/>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 name="Shape 1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Provided is the summary of the narrative from the </a:t>
            </a:r>
            <a:r>
              <a:rPr lang="en-US" i="1" dirty="0"/>
              <a:t>Hear, Here </a:t>
            </a:r>
            <a:r>
              <a:rPr lang="en-US" dirty="0"/>
              <a:t>website to read to students before listening to the full story by following the link on the next slide. You may choose to pass out copies of the narrative transcript for students to follow along to.  </a:t>
            </a:r>
            <a:endParaRPr dirty="0"/>
          </a:p>
        </p:txBody>
      </p:sp>
      <p:sp>
        <p:nvSpPr>
          <p:cNvPr id="130" name="Shape 13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Click on the audio button to hear the story. </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n-US" dirty="0"/>
              <a:t>Story page can be found at: </a:t>
            </a:r>
            <a:r>
              <a:rPr lang="en-US" sz="1200" u="sng" dirty="0">
                <a:solidFill>
                  <a:schemeClr val="hlink"/>
                </a:solidFill>
                <a:latin typeface="Georgia" panose="02040502050405020303" pitchFamily="18" charset="0"/>
                <a:hlinkClick r:id="rId3"/>
              </a:rPr>
              <a:t>http://www.hearherelacrosse.org/story/parker_kate_1/</a:t>
            </a:r>
            <a:endParaRPr lang="en-US" sz="1200" dirty="0">
              <a:latin typeface="Georgia" panose="02040502050405020303" pitchFamily="18" charset="0"/>
            </a:endParaRPr>
          </a:p>
          <a:p>
            <a:pPr marL="0" lvl="0" indent="0">
              <a:spcBef>
                <a:spcPts val="0"/>
              </a:spcBef>
              <a:spcAft>
                <a:spcPts val="0"/>
              </a:spcAft>
              <a:buNone/>
            </a:pPr>
            <a:endParaRPr dirty="0"/>
          </a:p>
        </p:txBody>
      </p:sp>
      <p:sp>
        <p:nvSpPr>
          <p:cNvPr id="118" name="Shape 1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7811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6012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Pass out the writing organizer before beginning to outline the writing process so that students can follow along. This writing organizer can be optional for students to use, though it can be especially useful for students with specific learning disabilities, or for other students who struggle with writing organization. The organizer will not be b</a:t>
            </a:r>
            <a:r>
              <a:rPr lang="en-US" dirty="0"/>
              <a:t>ig enough for students to write their narrative on, but they can use it to brainstorm, write down ideas, and make sure they have all the components of the narrative. </a:t>
            </a:r>
            <a:endParaRPr dirty="0"/>
          </a:p>
        </p:txBody>
      </p:sp>
      <p:sp>
        <p:nvSpPr>
          <p:cNvPr id="143" name="Shape 14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After going over this slide, give students a few minutes to brainstorm potential topics with their peers. Ask for volunteers to share their settings, and give constructive feedback on whether it is specific enough. The topics should be ab</a:t>
            </a:r>
            <a:r>
              <a:rPr lang="en-US"/>
              <a:t>out events that the students themselves experienced, and the event should take place somewhere where they can pinpoint, as all the Hear, Here stories correspond to their physical environment. </a:t>
            </a:r>
            <a:endParaRPr/>
          </a:p>
        </p:txBody>
      </p:sp>
      <p:sp>
        <p:nvSpPr>
          <p:cNvPr id="149" name="Shape 149"/>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B91B1-C54D-4746-942F-431D5D2C15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3DA107-F931-48B1-AE67-10F99AE2DC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3FFB4D-72C4-4919-B895-BBDF1F1686E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59A51FB-09F6-4974-848D-6261B193A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4445F-D547-4953-B295-C1C0F2868479}"/>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2800" b="1" i="0" u="none" strike="noStrike" cap="none" smtClean="0">
                <a:solidFill>
                  <a:srgbClr val="FFFFFF"/>
                </a:solidFill>
                <a:latin typeface="Trebuchet MS"/>
                <a:ea typeface="Trebuchet MS"/>
                <a:cs typeface="Trebuchet MS"/>
                <a:sym typeface="Trebuchet MS"/>
              </a:rPr>
              <a:t>‹#›</a:t>
            </a:fld>
            <a:endParaRPr lang="en-US" sz="2800" b="1" i="0" u="none" strike="noStrike" cap="none">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759572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A0575-92BF-4E83-87C7-4C4C5229FD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BC496A-989F-49EF-ACBB-CB7BED02DF1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0962BF-C846-4B25-91BE-88557D9E01C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DF93555-0050-4538-B58E-A3D6A2FD2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2FC39-A1F8-4B8A-BE7B-522A0FBAA7D6}"/>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701307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CB6BD4-DBA6-4873-AAF5-DE1588666A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F96598-3B7E-4B61-B6DA-CFF3ACF55E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A2EB7-35F1-469E-9A90-1CDD6D7E3BA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AAD8D8-BDC3-48AA-A126-02D019E12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A6FFF0-AFDA-4038-87B2-D814BDC2A4C5}"/>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2028492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72C6-CE2E-42C4-983E-125E71F0CE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9902BB-8DE0-4783-A243-2CBCF9986A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296E59-B907-4281-820C-9E9BC7BE0E1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A83CAA3-2E5F-42B3-B911-091B7D9A3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F4E34-70F9-4A48-9B97-327D8CE3D2F6}"/>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i="0" u="none" strike="noStrike" cap="none" smtClean="0">
                <a:solidFill>
                  <a:srgbClr val="FFFFFF"/>
                </a:solidFill>
                <a:latin typeface="Trebuchet MS"/>
                <a:ea typeface="Trebuchet MS"/>
                <a:cs typeface="Trebuchet MS"/>
                <a:sym typeface="Trebuchet MS"/>
              </a:rPr>
              <a:t>‹#›</a:t>
            </a:fld>
            <a:endParaRPr lang="en-US" sz="1400" b="1" i="0" u="none" strike="noStrike" cap="none">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1686465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7A8A-BAF7-44B2-BA5D-FC460AA7B0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AE1C48-C6D2-4A41-A0A7-5FFAE87F56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D68DB7-58C7-45F9-8F69-C863165AED2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E66FC5-42FD-4726-BA60-5583685BC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8326B-F336-40C6-86E9-FC0C0E1E39D7}"/>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2800" b="1" i="0" u="none" strike="noStrike" cap="none" smtClean="0">
                <a:solidFill>
                  <a:srgbClr val="FFFFFF"/>
                </a:solidFill>
                <a:latin typeface="Trebuchet MS"/>
                <a:ea typeface="Trebuchet MS"/>
                <a:cs typeface="Trebuchet MS"/>
                <a:sym typeface="Trebuchet MS"/>
              </a:rPr>
              <a:t>‹#›</a:t>
            </a:fld>
            <a:endParaRPr lang="en-US" sz="2800" b="1" i="0" u="none" strike="noStrike" cap="none">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3795713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37B6-62B5-4C4A-9A26-B4CCBDC14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6BD05-DEAE-4B04-B02A-A4E8556E91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C472B7-C6F7-4BA7-BB56-B8BAE89FD8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BC5E5A-9C1E-42B2-8280-B464CF84BFB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CBB908C-4156-4EF4-BB3C-46BCDDA90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9464FD-4205-4785-B557-AE4EBCA5CED2}"/>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343063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CD154-7665-4D7D-ACAD-99F3A48508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C8FECB-FDF6-4DA1-B1C7-32E1A6013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328DF4F-C62A-4926-A18B-1A4A83DD04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C3C415-477F-4CDB-8C53-C3594DA240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7611DA1-6818-40B4-B2BC-840512FF3FE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CBDDA7-8906-42F4-ABFD-06E3F41DD3D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2887CCA-FAF8-407F-9A1E-9B9E51FF5A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8785A2-EB72-4A00-B648-DED77B41D83C}"/>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588297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667B9-ED5C-491C-BE49-6F2AD35347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BE8261-830D-49DB-82FD-DC6C8C4D024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138C9A4-EC36-4D63-9116-9920260063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EC617C-EB47-4726-8E7F-AD16D9ADAC1F}"/>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330809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31B2CC-4B75-46BD-897A-F83F2D1E00C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01835FE-4249-4DF1-9699-35028A1D2F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CC84D0-CD08-49CE-A6A3-AD9C341A4E9E}"/>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1280138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535C-CD8D-4F45-B4A5-9A4FF2DC2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FE3E15-AA8B-442D-9FE5-5EA40F594A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FD5DAC-77EE-4090-9A43-BC42F7EEF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A63F80-1FDC-45F5-ABA6-75647F37E0E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0AC5EEB-6143-4B95-B039-78B3294B1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BFFF0C-5A34-43D0-A0FD-22BB1EDC03E4}"/>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1272553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94521-E54B-4DE9-AEF5-DCA5AC2D6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6B27B-0330-4803-8937-02837E4050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8CB77E-60A9-4583-AAA4-C99B9A865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E0D5D6-5A97-4266-94E3-C5A219DB6A9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71813C8-251D-4DD4-BF9A-0898404E66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BD5F0-2986-4FEB-B5AD-0C030A5800C3}"/>
              </a:ext>
            </a:extLst>
          </p:cNvPr>
          <p:cNvSpPr>
            <a:spLocks noGrp="1"/>
          </p:cNvSpPr>
          <p:nvPr>
            <p:ph type="sldNum" sz="quarter" idx="12"/>
          </p:nvPr>
        </p:nvSpPr>
        <p:spPr/>
        <p:txBody>
          <a:bodyPr/>
          <a:lstStyle/>
          <a:p>
            <a:pPr marL="0" marR="0" lvl="0" indent="0" algn="ctr" rtl="0">
              <a:spcBef>
                <a:spcPts val="0"/>
              </a:spcBef>
              <a:spcAft>
                <a:spcPts val="0"/>
              </a:spcAft>
              <a:buNone/>
            </a:pPr>
            <a:fld id="{00000000-1234-1234-1234-123412341234}" type="slidenum">
              <a:rPr lang="en-US" sz="1400" b="1" smtClean="0">
                <a:solidFill>
                  <a:srgbClr val="FFFFFF"/>
                </a:solidFill>
                <a:latin typeface="Trebuchet MS"/>
                <a:ea typeface="Trebuchet MS"/>
                <a:cs typeface="Trebuchet MS"/>
                <a:sym typeface="Trebuchet MS"/>
              </a:rPr>
              <a:t>‹#›</a:t>
            </a:fld>
            <a:endParaRPr lang="en-US" sz="1400" b="1">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1966874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2BFD62-3633-46A9-B12B-077E9A6642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39AB16-620E-4526-97DA-8045E0CD02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DF3D9-4B14-4D78-ACB1-3D9DD5DF7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207777F-E99D-41FD-8AFB-D1920A72F5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68A575-0F70-4C2C-B2E8-EAD28AECAF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ctr" rtl="0">
              <a:spcBef>
                <a:spcPts val="0"/>
              </a:spcBef>
              <a:spcAft>
                <a:spcPts val="0"/>
              </a:spcAft>
              <a:buNone/>
            </a:pPr>
            <a:fld id="{00000000-1234-1234-1234-123412341234}" type="slidenum">
              <a:rPr lang="en-US" sz="1400" b="1" i="0" u="none" strike="noStrike" cap="none" smtClean="0">
                <a:solidFill>
                  <a:srgbClr val="FFFFFF"/>
                </a:solidFill>
                <a:latin typeface="Trebuchet MS"/>
                <a:ea typeface="Trebuchet MS"/>
                <a:cs typeface="Trebuchet MS"/>
                <a:sym typeface="Trebuchet MS"/>
              </a:rPr>
              <a:t>‹#›</a:t>
            </a:fld>
            <a:endParaRPr lang="en-US" sz="1400" b="1" i="0" u="none" strike="noStrike" cap="none">
              <a:solidFill>
                <a:srgbClr val="FFFFFF"/>
              </a:solidFill>
              <a:latin typeface="Trebuchet MS"/>
              <a:ea typeface="Trebuchet MS"/>
              <a:cs typeface="Trebuchet MS"/>
              <a:sym typeface="Trebuchet MS"/>
            </a:endParaRPr>
          </a:p>
        </p:txBody>
      </p:sp>
    </p:spTree>
    <p:extLst>
      <p:ext uri="{BB962C8B-B14F-4D97-AF65-F5344CB8AC3E}">
        <p14:creationId xmlns:p14="http://schemas.microsoft.com/office/powerpoint/2010/main" val="2508016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commons.wikimedia.org/wiki/File:Simple_light_bulb_graphic.png" TargetMode="Externa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jpg"/><Relationship Id="rId5" Type="http://schemas.openxmlformats.org/officeDocument/2006/relationships/image" Target="../media/image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4" name="Picture 3">
            <a:extLst>
              <a:ext uri="{FF2B5EF4-FFF2-40B4-BE49-F238E27FC236}">
                <a16:creationId xmlns:a16="http://schemas.microsoft.com/office/drawing/2014/main" id="{D466364C-0B5C-49D6-9536-CBFA8AB55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07F98B1-63EC-4675-9699-CE44B8A42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0" y="515925"/>
            <a:ext cx="12191999" cy="3824032"/>
          </a:xfrm>
          <a:prstGeom prst="rect">
            <a:avLst/>
          </a:prstGeom>
        </p:spPr>
      </p:pic>
      <p:sp>
        <p:nvSpPr>
          <p:cNvPr id="108" name="Shape 108"/>
          <p:cNvSpPr txBox="1">
            <a:spLocks noGrp="1"/>
          </p:cNvSpPr>
          <p:nvPr>
            <p:ph type="ctrTitle"/>
          </p:nvPr>
        </p:nvSpPr>
        <p:spPr>
          <a:xfrm>
            <a:off x="4623861" y="1256231"/>
            <a:ext cx="8018563" cy="2387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Font typeface="Georgia"/>
              <a:buNone/>
            </a:pPr>
            <a:r>
              <a:rPr lang="en-US" sz="7200" b="1" i="0" u="none" strike="noStrike" cap="none" dirty="0">
                <a:latin typeface="Georgia" panose="02040502050405020303" pitchFamily="18" charset="0"/>
                <a:ea typeface="Georgia"/>
                <a:cs typeface="Georgia"/>
                <a:sym typeface="Georgia"/>
              </a:rPr>
              <a:t>Personal </a:t>
            </a:r>
            <a:r>
              <a:rPr lang="en-US" sz="7200" b="1" dirty="0">
                <a:latin typeface="Georgia" panose="02040502050405020303" pitchFamily="18" charset="0"/>
              </a:rPr>
              <a:t>   Na</a:t>
            </a:r>
            <a:r>
              <a:rPr lang="en-US" sz="7200" b="1" i="0" u="none" strike="noStrike" cap="none" dirty="0">
                <a:latin typeface="Georgia" panose="02040502050405020303" pitchFamily="18" charset="0"/>
                <a:ea typeface="Georgia"/>
                <a:cs typeface="Georgia"/>
                <a:sym typeface="Georgia"/>
              </a:rPr>
              <a:t>rrative Writing</a:t>
            </a:r>
            <a:endParaRPr lang="en-US" sz="7200" b="1" dirty="0">
              <a:latin typeface="Georgia" panose="02040502050405020303" pitchFamily="18" charset="0"/>
            </a:endParaRPr>
          </a:p>
        </p:txBody>
      </p:sp>
      <p:sp>
        <p:nvSpPr>
          <p:cNvPr id="15" name="Oval 14">
            <a:extLst>
              <a:ext uri="{FF2B5EF4-FFF2-40B4-BE49-F238E27FC236}">
                <a16:creationId xmlns:a16="http://schemas.microsoft.com/office/drawing/2014/main" id="{4784C49E-9E62-4CEE-8D34-276404E48E60}"/>
              </a:ext>
            </a:extLst>
          </p:cNvPr>
          <p:cNvSpPr/>
          <p:nvPr/>
        </p:nvSpPr>
        <p:spPr>
          <a:xfrm>
            <a:off x="312625" y="1395082"/>
            <a:ext cx="5193322" cy="517153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62B6C32-5774-48E2-A907-7790C13CAF50}"/>
              </a:ext>
            </a:extLst>
          </p:cNvPr>
          <p:cNvSpPr/>
          <p:nvPr/>
        </p:nvSpPr>
        <p:spPr>
          <a:xfrm>
            <a:off x="472849" y="1547615"/>
            <a:ext cx="4872872" cy="48664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bject&#10;&#10;Description generated with high confidence">
            <a:extLst>
              <a:ext uri="{FF2B5EF4-FFF2-40B4-BE49-F238E27FC236}">
                <a16:creationId xmlns:a16="http://schemas.microsoft.com/office/drawing/2014/main" id="{001DE050-A988-4F46-9DC0-D30A1173D1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905" y="2143189"/>
            <a:ext cx="4766759" cy="36753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5" name="Rectangle 4">
            <a:extLst>
              <a:ext uri="{FF2B5EF4-FFF2-40B4-BE49-F238E27FC236}">
                <a16:creationId xmlns:a16="http://schemas.microsoft.com/office/drawing/2014/main" id="{CE0523DD-C7B5-4706-83C9-7849113FC8E9}"/>
              </a:ext>
            </a:extLst>
          </p:cNvPr>
          <p:cNvSpPr/>
          <p:nvPr/>
        </p:nvSpPr>
        <p:spPr>
          <a:xfrm>
            <a:off x="2"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Shape 159"/>
          <p:cNvSpPr txBox="1"/>
          <p:nvPr/>
        </p:nvSpPr>
        <p:spPr>
          <a:xfrm>
            <a:off x="424359" y="2228358"/>
            <a:ext cx="5222462" cy="4198337"/>
          </a:xfrm>
          <a:prstGeom prst="rect">
            <a:avLst/>
          </a:prstGeom>
          <a:noFill/>
          <a:ln>
            <a:noFill/>
          </a:ln>
        </p:spPr>
        <p:txBody>
          <a:bodyPr spcFirstLastPara="1" wrap="square" lIns="91425" tIns="91425" rIns="91425" bIns="91425" anchor="t" anchorCtr="0">
            <a:noAutofit/>
          </a:bodyPr>
          <a:lstStyle/>
          <a:p>
            <a:pPr marL="342900" lvl="0" indent="-342900">
              <a:spcAft>
                <a:spcPts val="1200"/>
              </a:spcAft>
              <a:buClr>
                <a:srgbClr val="D45836"/>
              </a:buClr>
              <a:buFont typeface="Courier New" panose="02070309020205020404" pitchFamily="49" charset="0"/>
              <a:buChar char="o"/>
            </a:pPr>
            <a:r>
              <a:rPr lang="en-US" sz="2800" dirty="0">
                <a:latin typeface="Georgia" panose="02040502050405020303" pitchFamily="18" charset="0"/>
                <a:ea typeface="Trebuchet MS"/>
                <a:cs typeface="Trebuchet MS"/>
                <a:sym typeface="Trebuchet MS"/>
              </a:rPr>
              <a:t>Where does the story take place? Be specific!</a:t>
            </a:r>
            <a:endParaRPr sz="2800" dirty="0">
              <a:latin typeface="Georgia" panose="02040502050405020303" pitchFamily="18" charset="0"/>
              <a:ea typeface="Trebuchet MS"/>
              <a:cs typeface="Trebuchet MS"/>
              <a:sym typeface="Trebuchet MS"/>
            </a:endParaRPr>
          </a:p>
          <a:p>
            <a:pPr marL="342900" lvl="0" indent="-342900">
              <a:spcAft>
                <a:spcPts val="1200"/>
              </a:spcAft>
              <a:buClr>
                <a:srgbClr val="D45836"/>
              </a:buClr>
              <a:buFont typeface="Courier New" panose="02070309020205020404" pitchFamily="49" charset="0"/>
              <a:buChar char="o"/>
            </a:pPr>
            <a:r>
              <a:rPr lang="en-US" sz="2800" dirty="0">
                <a:latin typeface="Georgia" panose="02040502050405020303" pitchFamily="18" charset="0"/>
                <a:ea typeface="Trebuchet MS"/>
                <a:cs typeface="Trebuchet MS"/>
                <a:sym typeface="Trebuchet MS"/>
              </a:rPr>
              <a:t>What background information does your reader need to know before you tell the story?</a:t>
            </a:r>
            <a:endParaRPr sz="2800" dirty="0">
              <a:latin typeface="Georgia" panose="02040502050405020303" pitchFamily="18" charset="0"/>
              <a:ea typeface="Trebuchet MS"/>
              <a:cs typeface="Trebuchet MS"/>
              <a:sym typeface="Trebuchet MS"/>
            </a:endParaRPr>
          </a:p>
          <a:p>
            <a:pPr marL="0" lvl="0" indent="0">
              <a:spcAft>
                <a:spcPts val="1200"/>
              </a:spcAft>
              <a:buNone/>
            </a:pPr>
            <a:endParaRPr sz="2400" dirty="0">
              <a:latin typeface="Trebuchet MS"/>
              <a:ea typeface="Trebuchet MS"/>
              <a:cs typeface="Trebuchet MS"/>
              <a:sym typeface="Trebuchet MS"/>
            </a:endParaRPr>
          </a:p>
        </p:txBody>
      </p:sp>
      <p:sp>
        <p:nvSpPr>
          <p:cNvPr id="158" name="Shape 158"/>
          <p:cNvSpPr txBox="1">
            <a:spLocks noGrp="1"/>
          </p:cNvSpPr>
          <p:nvPr>
            <p:ph type="title"/>
          </p:nvPr>
        </p:nvSpPr>
        <p:spPr>
          <a:xfrm>
            <a:off x="0" y="365125"/>
            <a:ext cx="12191998"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Font typeface="Georgia"/>
              <a:buNone/>
            </a:pPr>
            <a:r>
              <a:rPr lang="en-US" sz="4800" dirty="0">
                <a:latin typeface="Georgia" panose="02040502050405020303" pitchFamily="18" charset="0"/>
              </a:rPr>
              <a:t>Introduction</a:t>
            </a:r>
            <a:endParaRPr sz="4800" dirty="0">
              <a:latin typeface="Georgia" panose="02040502050405020303" pitchFamily="18" charset="0"/>
            </a:endParaRPr>
          </a:p>
        </p:txBody>
      </p:sp>
      <p:sp>
        <p:nvSpPr>
          <p:cNvPr id="2" name="Rectangle 1">
            <a:extLst>
              <a:ext uri="{FF2B5EF4-FFF2-40B4-BE49-F238E27FC236}">
                <a16:creationId xmlns:a16="http://schemas.microsoft.com/office/drawing/2014/main" id="{FDB48087-583A-4DCC-928E-31631A7D3EF9}"/>
              </a:ext>
            </a:extLst>
          </p:cNvPr>
          <p:cNvSpPr/>
          <p:nvPr/>
        </p:nvSpPr>
        <p:spPr>
          <a:xfrm>
            <a:off x="5646821" y="1925053"/>
            <a:ext cx="6320590" cy="4748463"/>
          </a:xfrm>
          <a:prstGeom prst="rect">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8FB33B6-418E-424E-A603-6822662724C0}"/>
              </a:ext>
            </a:extLst>
          </p:cNvPr>
          <p:cNvSpPr/>
          <p:nvPr/>
        </p:nvSpPr>
        <p:spPr>
          <a:xfrm>
            <a:off x="5827362" y="2175175"/>
            <a:ext cx="6140049" cy="4304705"/>
          </a:xfrm>
          <a:prstGeom prst="rect">
            <a:avLst/>
          </a:prstGeom>
        </p:spPr>
        <p:txBody>
          <a:bodyPr wrap="square">
            <a:spAutoFit/>
          </a:bodyPr>
          <a:lstStyle/>
          <a:p>
            <a:pPr lvl="0">
              <a:lnSpc>
                <a:spcPct val="115000"/>
              </a:lnSpc>
              <a:spcBef>
                <a:spcPts val="1100"/>
              </a:spcBef>
              <a:buClr>
                <a:schemeClr val="dk1"/>
              </a:buClr>
              <a:buSzPts val="1100"/>
            </a:pPr>
            <a:r>
              <a:rPr lang="en-US" sz="2400" dirty="0">
                <a:solidFill>
                  <a:srgbClr val="D45836"/>
                </a:solidFill>
                <a:latin typeface="Georgia" panose="02040502050405020303" pitchFamily="18" charset="0"/>
                <a:ea typeface="Arial"/>
                <a:cs typeface="Arial"/>
                <a:sym typeface="Arial"/>
              </a:rPr>
              <a:t>“We are standing at the Root Note. The Root Note is a café that I go to all the time, but it also became the site of La Crosse SOUP and La Crosse SOUP is an initiative where people show up with five dollars and their own bowl and they receive some soup and some breads in exchange for listening to four pitches and then, at the end of the night, one of the pitches is selected and the person gets to go home with all the cash.”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7" name="Rectangle 6">
            <a:extLst>
              <a:ext uri="{FF2B5EF4-FFF2-40B4-BE49-F238E27FC236}">
                <a16:creationId xmlns:a16="http://schemas.microsoft.com/office/drawing/2014/main" id="{80C4489D-53B2-4BB8-A9AF-69029D61FBAF}"/>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Shape 172"/>
          <p:cNvSpPr txBox="1">
            <a:spLocks noGrp="1"/>
          </p:cNvSpPr>
          <p:nvPr>
            <p:ph type="title"/>
          </p:nvPr>
        </p:nvSpPr>
        <p:spPr>
          <a:xfrm>
            <a:off x="-1" y="365125"/>
            <a:ext cx="12191997"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Font typeface="Georgia"/>
              <a:buNone/>
            </a:pPr>
            <a:r>
              <a:rPr lang="en-US" sz="4800" i="0" u="none" strike="noStrike" cap="none" dirty="0">
                <a:latin typeface="Georgia"/>
                <a:ea typeface="Georgia"/>
                <a:cs typeface="Georgia"/>
                <a:sym typeface="Georgia"/>
              </a:rPr>
              <a:t>Main Story </a:t>
            </a:r>
            <a:endParaRPr dirty="0"/>
          </a:p>
        </p:txBody>
      </p:sp>
      <p:sp>
        <p:nvSpPr>
          <p:cNvPr id="173" name="Shape 173"/>
          <p:cNvSpPr txBox="1">
            <a:spLocks noGrp="1"/>
          </p:cNvSpPr>
          <p:nvPr>
            <p:ph idx="1"/>
          </p:nvPr>
        </p:nvSpPr>
        <p:spPr>
          <a:xfrm>
            <a:off x="5777765" y="2582779"/>
            <a:ext cx="5776560" cy="3716746"/>
          </a:xfrm>
          <a:prstGeom prst="rect">
            <a:avLst/>
          </a:prstGeom>
          <a:noFill/>
          <a:ln>
            <a:noFill/>
          </a:ln>
        </p:spPr>
        <p:txBody>
          <a:bodyPr spcFirstLastPara="1" wrap="square" lIns="91425" tIns="45700" rIns="91425" bIns="45700" anchor="t" anchorCtr="0">
            <a:noAutofit/>
          </a:bodyPr>
          <a:lstStyle/>
          <a:p>
            <a:pPr marL="182880" marR="0" lvl="0" indent="-182880" algn="l" rtl="0">
              <a:lnSpc>
                <a:spcPct val="100000"/>
              </a:lnSpc>
              <a:spcBef>
                <a:spcPts val="0"/>
              </a:spcBef>
              <a:spcAft>
                <a:spcPts val="1200"/>
              </a:spcAft>
              <a:buClr>
                <a:srgbClr val="548BB7"/>
              </a:buClr>
              <a:buSzPts val="2040"/>
              <a:buFont typeface="Noto Sans Symbols"/>
              <a:buChar char="▪"/>
            </a:pPr>
            <a:r>
              <a:rPr lang="en-US" b="0" i="0" u="none" strike="noStrike" cap="none" dirty="0">
                <a:solidFill>
                  <a:schemeClr val="dk1"/>
                </a:solidFill>
                <a:latin typeface="Georgia" panose="02040502050405020303" pitchFamily="18" charset="0"/>
                <a:ea typeface="Trebuchet MS"/>
                <a:cs typeface="Trebuchet MS"/>
                <a:sym typeface="Trebuchet MS"/>
              </a:rPr>
              <a:t>Provide at least three </a:t>
            </a:r>
            <a:r>
              <a:rPr lang="en-US" b="0" i="1" u="none" strike="noStrike" cap="none" dirty="0">
                <a:solidFill>
                  <a:schemeClr val="dk1"/>
                </a:solidFill>
                <a:latin typeface="Georgia" panose="02040502050405020303" pitchFamily="18" charset="0"/>
                <a:ea typeface="Trebuchet MS"/>
                <a:cs typeface="Trebuchet MS"/>
                <a:sym typeface="Trebuchet MS"/>
              </a:rPr>
              <a:t>well-explained</a:t>
            </a:r>
            <a:r>
              <a:rPr lang="en-US" b="0" i="0" u="none" strike="noStrike" cap="none" dirty="0">
                <a:solidFill>
                  <a:schemeClr val="dk1"/>
                </a:solidFill>
                <a:latin typeface="Georgia" panose="02040502050405020303" pitchFamily="18" charset="0"/>
                <a:ea typeface="Trebuchet MS"/>
                <a:cs typeface="Trebuchet MS"/>
                <a:sym typeface="Trebuchet MS"/>
              </a:rPr>
              <a:t> details in your story.</a:t>
            </a:r>
            <a:endParaRPr lang="en-US" dirty="0">
              <a:latin typeface="Georgia" panose="02040502050405020303" pitchFamily="18" charset="0"/>
            </a:endParaRPr>
          </a:p>
          <a:p>
            <a:pPr marL="182880" marR="0" lvl="0" indent="-182880" algn="l" rtl="0">
              <a:lnSpc>
                <a:spcPct val="100000"/>
              </a:lnSpc>
              <a:spcBef>
                <a:spcPts val="0"/>
              </a:spcBef>
              <a:spcAft>
                <a:spcPts val="1200"/>
              </a:spcAft>
              <a:buClr>
                <a:srgbClr val="548BB7"/>
              </a:buClr>
              <a:buSzPts val="2040"/>
              <a:buFont typeface="Noto Sans Symbols"/>
              <a:buChar char="▪"/>
            </a:pPr>
            <a:r>
              <a:rPr lang="en-US" b="0" i="0" u="none" strike="noStrike" cap="none" dirty="0">
                <a:solidFill>
                  <a:schemeClr val="dk1"/>
                </a:solidFill>
                <a:latin typeface="Georgia" panose="02040502050405020303" pitchFamily="18" charset="0"/>
                <a:ea typeface="Trebuchet MS"/>
                <a:cs typeface="Trebuchet MS"/>
                <a:sym typeface="Trebuchet MS"/>
              </a:rPr>
              <a:t>These details help the story come alive!</a:t>
            </a:r>
            <a:endParaRPr lang="en-US" dirty="0">
              <a:latin typeface="Georgia" panose="02040502050405020303" pitchFamily="18" charset="0"/>
            </a:endParaRPr>
          </a:p>
          <a:p>
            <a:pPr marL="182880" marR="0" lvl="0" indent="-74929" algn="l" rtl="0">
              <a:lnSpc>
                <a:spcPct val="100000"/>
              </a:lnSpc>
              <a:spcBef>
                <a:spcPts val="1200"/>
              </a:spcBef>
              <a:spcAft>
                <a:spcPts val="1200"/>
              </a:spcAft>
              <a:buClr>
                <a:srgbClr val="548BB7"/>
              </a:buClr>
              <a:buSzPts val="1700"/>
              <a:buFont typeface="Noto Sans Symbols"/>
              <a:buNone/>
            </a:pPr>
            <a:endParaRPr lang="en-US" b="0" i="0" u="none" strike="noStrike" cap="none" dirty="0">
              <a:solidFill>
                <a:schemeClr val="dk1"/>
              </a:solidFill>
              <a:latin typeface="Georgia" panose="02040502050405020303" pitchFamily="18" charset="0"/>
              <a:ea typeface="Trebuchet MS"/>
              <a:cs typeface="Trebuchet MS"/>
              <a:sym typeface="Trebuchet MS"/>
            </a:endParaRPr>
          </a:p>
          <a:p>
            <a:pPr marL="182880" marR="0" lvl="0" indent="-53339" algn="l" rtl="0">
              <a:lnSpc>
                <a:spcPct val="100000"/>
              </a:lnSpc>
              <a:spcBef>
                <a:spcPts val="1200"/>
              </a:spcBef>
              <a:spcAft>
                <a:spcPts val="1200"/>
              </a:spcAft>
              <a:buClr>
                <a:srgbClr val="548BB7"/>
              </a:buClr>
              <a:buSzPts val="2040"/>
              <a:buFont typeface="Noto Sans Symbols"/>
              <a:buNone/>
            </a:pPr>
            <a:endParaRPr lang="en-US" b="0" i="0" u="none" strike="noStrike" cap="none" dirty="0">
              <a:solidFill>
                <a:schemeClr val="dk1"/>
              </a:solidFill>
              <a:latin typeface="Georgia" panose="02040502050405020303" pitchFamily="18" charset="0"/>
              <a:ea typeface="Trebuchet MS"/>
              <a:cs typeface="Trebuchet MS"/>
              <a:sym typeface="Trebuchet MS"/>
            </a:endParaRPr>
          </a:p>
        </p:txBody>
      </p:sp>
      <p:sp>
        <p:nvSpPr>
          <p:cNvPr id="174" name="Shape 174"/>
          <p:cNvSpPr txBox="1"/>
          <p:nvPr/>
        </p:nvSpPr>
        <p:spPr>
          <a:xfrm>
            <a:off x="8553050" y="1726175"/>
            <a:ext cx="8957400" cy="104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 name="Oval 8">
            <a:extLst>
              <a:ext uri="{FF2B5EF4-FFF2-40B4-BE49-F238E27FC236}">
                <a16:creationId xmlns:a16="http://schemas.microsoft.com/office/drawing/2014/main" id="{510891CF-15B2-4050-B357-4284CCBB5C91}"/>
              </a:ext>
            </a:extLst>
          </p:cNvPr>
          <p:cNvSpPr/>
          <p:nvPr/>
        </p:nvSpPr>
        <p:spPr>
          <a:xfrm>
            <a:off x="-341463" y="1726175"/>
            <a:ext cx="5490979" cy="5503633"/>
          </a:xfrm>
          <a:prstGeom prst="ellips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hape 175"/>
          <p:cNvSpPr txBox="1"/>
          <p:nvPr/>
        </p:nvSpPr>
        <p:spPr>
          <a:xfrm>
            <a:off x="907682" y="3473909"/>
            <a:ext cx="3962401" cy="3791386"/>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2800" dirty="0">
                <a:solidFill>
                  <a:srgbClr val="D45836"/>
                </a:solidFill>
                <a:latin typeface="Georgia" panose="02040502050405020303" pitchFamily="18" charset="0"/>
                <a:ea typeface="Trebuchet MS"/>
                <a:cs typeface="Trebuchet MS"/>
                <a:sym typeface="Trebuchet MS"/>
              </a:rPr>
              <a:t>What are some examples of details in Kate’s story?</a:t>
            </a:r>
            <a:endParaRPr sz="2800" dirty="0">
              <a:solidFill>
                <a:srgbClr val="D45836"/>
              </a:solidFill>
              <a:latin typeface="Georgia" panose="02040502050405020303" pitchFamily="18" charset="0"/>
              <a:ea typeface="Times New Roman"/>
              <a:cs typeface="Times New Roman"/>
              <a:sym typeface="Times New Roman"/>
            </a:endParaRPr>
          </a:p>
          <a:p>
            <a:pPr marL="0" lvl="0" indent="0">
              <a:spcBef>
                <a:spcPts val="0"/>
              </a:spcBef>
              <a:spcAft>
                <a:spcPts val="0"/>
              </a:spcAft>
              <a:buNone/>
            </a:pPr>
            <a:endParaRPr sz="2400" dirty="0">
              <a:latin typeface="Trebuchet MS"/>
              <a:ea typeface="Trebuchet MS"/>
              <a:cs typeface="Trebuchet MS"/>
              <a:sym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7" name="Rectangle 6">
            <a:extLst>
              <a:ext uri="{FF2B5EF4-FFF2-40B4-BE49-F238E27FC236}">
                <a16:creationId xmlns:a16="http://schemas.microsoft.com/office/drawing/2014/main" id="{80C4489D-53B2-4BB8-A9AF-69029D61FBAF}"/>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Shape 172"/>
          <p:cNvSpPr txBox="1">
            <a:spLocks noGrp="1"/>
          </p:cNvSpPr>
          <p:nvPr>
            <p:ph type="title"/>
          </p:nvPr>
        </p:nvSpPr>
        <p:spPr>
          <a:xfrm>
            <a:off x="-1" y="365125"/>
            <a:ext cx="12191997"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Font typeface="Georgia"/>
              <a:buNone/>
            </a:pPr>
            <a:r>
              <a:rPr lang="en-US" sz="4800" i="0" u="none" strike="noStrike" cap="none" dirty="0">
                <a:latin typeface="Georgia"/>
                <a:ea typeface="Georgia"/>
                <a:cs typeface="Georgia"/>
                <a:sym typeface="Georgia"/>
              </a:rPr>
              <a:t>Conclusion</a:t>
            </a:r>
            <a:endParaRPr dirty="0"/>
          </a:p>
        </p:txBody>
      </p:sp>
      <p:sp>
        <p:nvSpPr>
          <p:cNvPr id="173" name="Shape 173"/>
          <p:cNvSpPr txBox="1">
            <a:spLocks noGrp="1"/>
          </p:cNvSpPr>
          <p:nvPr>
            <p:ph idx="1"/>
          </p:nvPr>
        </p:nvSpPr>
        <p:spPr>
          <a:xfrm>
            <a:off x="5862554" y="1859048"/>
            <a:ext cx="5776560" cy="3716746"/>
          </a:xfrm>
          <a:prstGeom prst="rect">
            <a:avLst/>
          </a:prstGeom>
          <a:noFill/>
          <a:ln>
            <a:noFill/>
          </a:ln>
        </p:spPr>
        <p:txBody>
          <a:bodyPr spcFirstLastPara="1" wrap="square" lIns="91425" tIns="45700" rIns="91425" bIns="45700" anchor="t" anchorCtr="0">
            <a:noAutofit/>
          </a:bodyPr>
          <a:lstStyle/>
          <a:p>
            <a:pPr marL="182880" marR="0" lvl="0" indent="-182880" algn="l" rtl="0">
              <a:lnSpc>
                <a:spcPct val="100000"/>
              </a:lnSpc>
              <a:spcBef>
                <a:spcPts val="0"/>
              </a:spcBef>
              <a:spcAft>
                <a:spcPts val="1200"/>
              </a:spcAft>
              <a:buClr>
                <a:srgbClr val="548BB7"/>
              </a:buClr>
              <a:buSzPts val="2040"/>
              <a:buFont typeface="Noto Sans Symbols"/>
              <a:buChar char="▪"/>
            </a:pPr>
            <a:r>
              <a:rPr lang="en-US" b="0" i="0" u="none" strike="noStrike" cap="none" dirty="0">
                <a:solidFill>
                  <a:schemeClr val="dk1"/>
                </a:solidFill>
                <a:latin typeface="Georgia" panose="02040502050405020303" pitchFamily="18" charset="0"/>
                <a:ea typeface="Trebuchet MS"/>
                <a:cs typeface="Trebuchet MS"/>
                <a:sym typeface="Trebuchet MS"/>
              </a:rPr>
              <a:t>Every Hear, Here story has a deeper meaning to the author and a important lesson, observation, or implication for La Crosse as a whole. </a:t>
            </a:r>
          </a:p>
          <a:p>
            <a:pPr marL="182880" marR="0" lvl="0" indent="-182880" algn="l" rtl="0">
              <a:lnSpc>
                <a:spcPct val="100000"/>
              </a:lnSpc>
              <a:spcBef>
                <a:spcPts val="0"/>
              </a:spcBef>
              <a:spcAft>
                <a:spcPts val="1200"/>
              </a:spcAft>
              <a:buClr>
                <a:srgbClr val="548BB7"/>
              </a:buClr>
              <a:buSzPts val="2040"/>
              <a:buFont typeface="Noto Sans Symbols"/>
              <a:buChar char="▪"/>
            </a:pPr>
            <a:r>
              <a:rPr lang="en-US" dirty="0">
                <a:solidFill>
                  <a:schemeClr val="dk1"/>
                </a:solidFill>
                <a:latin typeface="Georgia" panose="02040502050405020303" pitchFamily="18" charset="0"/>
                <a:ea typeface="Trebuchet MS"/>
                <a:cs typeface="Trebuchet MS"/>
                <a:sym typeface="Trebuchet MS"/>
              </a:rPr>
              <a:t>The conclusion states the meaning and importance of the story.</a:t>
            </a:r>
          </a:p>
        </p:txBody>
      </p:sp>
      <p:sp>
        <p:nvSpPr>
          <p:cNvPr id="174" name="Shape 174"/>
          <p:cNvSpPr txBox="1"/>
          <p:nvPr/>
        </p:nvSpPr>
        <p:spPr>
          <a:xfrm>
            <a:off x="8553050" y="1726175"/>
            <a:ext cx="8957400" cy="1044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 name="Oval 8">
            <a:extLst>
              <a:ext uri="{FF2B5EF4-FFF2-40B4-BE49-F238E27FC236}">
                <a16:creationId xmlns:a16="http://schemas.microsoft.com/office/drawing/2014/main" id="{510891CF-15B2-4050-B357-4284CCBB5C91}"/>
              </a:ext>
            </a:extLst>
          </p:cNvPr>
          <p:cNvSpPr/>
          <p:nvPr/>
        </p:nvSpPr>
        <p:spPr>
          <a:xfrm>
            <a:off x="-341463" y="1726175"/>
            <a:ext cx="5490979" cy="5503633"/>
          </a:xfrm>
          <a:prstGeom prst="ellips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Shape 175"/>
          <p:cNvSpPr txBox="1"/>
          <p:nvPr/>
        </p:nvSpPr>
        <p:spPr>
          <a:xfrm>
            <a:off x="779345" y="3360821"/>
            <a:ext cx="3962401" cy="3791386"/>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2800" dirty="0">
                <a:solidFill>
                  <a:srgbClr val="D45836"/>
                </a:solidFill>
                <a:latin typeface="Georgia" panose="02040502050405020303" pitchFamily="18" charset="0"/>
                <a:ea typeface="Trebuchet MS"/>
                <a:cs typeface="Trebuchet MS"/>
                <a:sym typeface="Trebuchet MS"/>
              </a:rPr>
              <a:t>Why was this story important to Kate and to the wider La Crosse community?</a:t>
            </a:r>
            <a:endParaRPr sz="2800" dirty="0">
              <a:solidFill>
                <a:srgbClr val="D45836"/>
              </a:solidFill>
              <a:latin typeface="Georgia" panose="02040502050405020303" pitchFamily="18" charset="0"/>
              <a:ea typeface="Times New Roman"/>
              <a:cs typeface="Times New Roman"/>
              <a:sym typeface="Times New Roman"/>
            </a:endParaRPr>
          </a:p>
          <a:p>
            <a:pPr marL="0" lvl="0" indent="0">
              <a:spcBef>
                <a:spcPts val="0"/>
              </a:spcBef>
              <a:spcAft>
                <a:spcPts val="0"/>
              </a:spcAft>
              <a:buNone/>
            </a:pPr>
            <a:endParaRPr sz="2400" dirty="0">
              <a:latin typeface="Trebuchet MS"/>
              <a:ea typeface="Trebuchet MS"/>
              <a:cs typeface="Trebuchet MS"/>
              <a:sym typeface="Trebuchet MS"/>
            </a:endParaRPr>
          </a:p>
        </p:txBody>
      </p:sp>
    </p:spTree>
    <p:extLst>
      <p:ext uri="{BB962C8B-B14F-4D97-AF65-F5344CB8AC3E}">
        <p14:creationId xmlns:p14="http://schemas.microsoft.com/office/powerpoint/2010/main" val="211299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5" name="Rectangle 4">
            <a:extLst>
              <a:ext uri="{FF2B5EF4-FFF2-40B4-BE49-F238E27FC236}">
                <a16:creationId xmlns:a16="http://schemas.microsoft.com/office/drawing/2014/main" id="{F6CF9FF9-97E8-4738-8BA7-A6621D5202DD}"/>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Shape 188"/>
          <p:cNvSpPr txBox="1">
            <a:spLocks noGrp="1"/>
          </p:cNvSpPr>
          <p:nvPr>
            <p:ph type="title"/>
          </p:nvPr>
        </p:nvSpPr>
        <p:spPr>
          <a:xfrm>
            <a:off x="0" y="365125"/>
            <a:ext cx="12192000" cy="1325563"/>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800" dirty="0">
                <a:latin typeface="Georgia" panose="02040502050405020303" pitchFamily="18" charset="0"/>
              </a:rPr>
              <a:t>Ending Sentence</a:t>
            </a:r>
            <a:endParaRPr sz="4800" dirty="0">
              <a:latin typeface="Georgia" panose="02040502050405020303" pitchFamily="18" charset="0"/>
            </a:endParaRPr>
          </a:p>
        </p:txBody>
      </p:sp>
      <p:sp>
        <p:nvSpPr>
          <p:cNvPr id="189" name="Shape 189"/>
          <p:cNvSpPr txBox="1">
            <a:spLocks noGrp="1"/>
          </p:cNvSpPr>
          <p:nvPr>
            <p:ph idx="1"/>
          </p:nvPr>
        </p:nvSpPr>
        <p:spPr>
          <a:xfrm>
            <a:off x="411674" y="2219959"/>
            <a:ext cx="6182532" cy="2932355"/>
          </a:xfrm>
          <a:prstGeom prst="rect">
            <a:avLst/>
          </a:prstGeom>
        </p:spPr>
        <p:txBody>
          <a:bodyPr spcFirstLastPara="1" wrap="square" lIns="91425" tIns="91425" rIns="91425" bIns="91425" anchor="t" anchorCtr="0">
            <a:noAutofit/>
          </a:bodyPr>
          <a:lstStyle/>
          <a:p>
            <a:pPr marL="457200" lvl="0" indent="-381000" rtl="0">
              <a:lnSpc>
                <a:spcPct val="100000"/>
              </a:lnSpc>
              <a:spcBef>
                <a:spcPts val="1200"/>
              </a:spcBef>
              <a:spcAft>
                <a:spcPts val="1200"/>
              </a:spcAft>
              <a:buClr>
                <a:srgbClr val="D45836"/>
              </a:buClr>
              <a:buSzPts val="2400"/>
              <a:buFont typeface="Courier New" panose="02070309020205020404" pitchFamily="49" charset="0"/>
              <a:buChar char="o"/>
            </a:pPr>
            <a:r>
              <a:rPr lang="en-US" i="1" dirty="0">
                <a:latin typeface="Georgia" panose="02040502050405020303" pitchFamily="18" charset="0"/>
              </a:rPr>
              <a:t>Hear, Here </a:t>
            </a:r>
            <a:r>
              <a:rPr lang="en-US" dirty="0">
                <a:latin typeface="Georgia" panose="02040502050405020303" pitchFamily="18" charset="0"/>
              </a:rPr>
              <a:t>stories end with a statement of the person’s name, and who they are in the community. </a:t>
            </a:r>
            <a:endParaRPr dirty="0">
              <a:latin typeface="Georgia" panose="02040502050405020303" pitchFamily="18" charset="0"/>
            </a:endParaRPr>
          </a:p>
          <a:p>
            <a:pPr marL="457200" lvl="0" indent="-381000" rtl="0">
              <a:lnSpc>
                <a:spcPct val="100000"/>
              </a:lnSpc>
              <a:spcBef>
                <a:spcPts val="0"/>
              </a:spcBef>
              <a:spcAft>
                <a:spcPts val="1200"/>
              </a:spcAft>
              <a:buClr>
                <a:srgbClr val="D45836"/>
              </a:buClr>
              <a:buSzPts val="2400"/>
              <a:buFont typeface="Courier New" panose="02070309020205020404" pitchFamily="49" charset="0"/>
              <a:buChar char="o"/>
            </a:pPr>
            <a:r>
              <a:rPr lang="en-US" dirty="0">
                <a:latin typeface="Georgia" panose="02040502050405020303" pitchFamily="18" charset="0"/>
              </a:rPr>
              <a:t>State your name and what makes you unique! </a:t>
            </a:r>
            <a:endParaRPr dirty="0">
              <a:latin typeface="Georgia" panose="02040502050405020303" pitchFamily="18" charset="0"/>
            </a:endParaRPr>
          </a:p>
          <a:p>
            <a:pPr>
              <a:lnSpc>
                <a:spcPct val="100000"/>
              </a:lnSpc>
              <a:spcBef>
                <a:spcPts val="1200"/>
              </a:spcBef>
              <a:spcAft>
                <a:spcPts val="1200"/>
              </a:spcAft>
              <a:buClr>
                <a:srgbClr val="D45836"/>
              </a:buClr>
              <a:buFont typeface="Courier New" panose="02070309020205020404" pitchFamily="49" charset="0"/>
              <a:buChar char="o"/>
            </a:pPr>
            <a:endParaRPr dirty="0">
              <a:latin typeface="Georgia" panose="02040502050405020303" pitchFamily="18" charset="0"/>
            </a:endParaRPr>
          </a:p>
          <a:p>
            <a:pPr>
              <a:lnSpc>
                <a:spcPct val="100000"/>
              </a:lnSpc>
              <a:spcBef>
                <a:spcPts val="1200"/>
              </a:spcBef>
              <a:spcAft>
                <a:spcPts val="1200"/>
              </a:spcAft>
              <a:buClr>
                <a:srgbClr val="D45836"/>
              </a:buClr>
              <a:buFont typeface="Courier New" panose="02070309020205020404" pitchFamily="49" charset="0"/>
              <a:buChar char="o"/>
            </a:pPr>
            <a:endParaRPr dirty="0">
              <a:latin typeface="Georgia" panose="02040502050405020303" pitchFamily="18" charset="0"/>
            </a:endParaRPr>
          </a:p>
        </p:txBody>
      </p:sp>
      <p:sp>
        <p:nvSpPr>
          <p:cNvPr id="6" name="Oval 5">
            <a:extLst>
              <a:ext uri="{FF2B5EF4-FFF2-40B4-BE49-F238E27FC236}">
                <a16:creationId xmlns:a16="http://schemas.microsoft.com/office/drawing/2014/main" id="{0DA1CC41-2B9A-4F1B-87E3-694CD32802BD}"/>
              </a:ext>
            </a:extLst>
          </p:cNvPr>
          <p:cNvSpPr/>
          <p:nvPr/>
        </p:nvSpPr>
        <p:spPr>
          <a:xfrm>
            <a:off x="6718193" y="2018481"/>
            <a:ext cx="5776347" cy="5657796"/>
          </a:xfrm>
          <a:prstGeom prst="ellipse">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C8C630E-4159-4C62-BA25-2E8737C4EDDF}"/>
              </a:ext>
            </a:extLst>
          </p:cNvPr>
          <p:cNvSpPr/>
          <p:nvPr/>
        </p:nvSpPr>
        <p:spPr>
          <a:xfrm>
            <a:off x="7564970" y="3939438"/>
            <a:ext cx="4627028" cy="1815882"/>
          </a:xfrm>
          <a:prstGeom prst="rect">
            <a:avLst/>
          </a:prstGeom>
        </p:spPr>
        <p:txBody>
          <a:bodyPr wrap="square">
            <a:spAutoFit/>
          </a:bodyPr>
          <a:lstStyle/>
          <a:p>
            <a:pPr>
              <a:buClr>
                <a:srgbClr val="D45836"/>
              </a:buClr>
            </a:pPr>
            <a:r>
              <a:rPr lang="en-US" sz="2800" dirty="0">
                <a:solidFill>
                  <a:srgbClr val="D45836"/>
                </a:solidFill>
                <a:latin typeface="Georgia" panose="02040502050405020303" pitchFamily="18" charset="0"/>
              </a:rPr>
              <a:t>“My name is Kate Parker. I’m a mom, I’m a Franciscan, I’m an English professor, and a feminist.”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5" name="Rectangle 4">
            <a:extLst>
              <a:ext uri="{FF2B5EF4-FFF2-40B4-BE49-F238E27FC236}">
                <a16:creationId xmlns:a16="http://schemas.microsoft.com/office/drawing/2014/main" id="{8A889750-C773-4232-9462-7AD4FC147FAF}"/>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Shape 195"/>
          <p:cNvSpPr txBox="1">
            <a:spLocks noGrp="1"/>
          </p:cNvSpPr>
          <p:nvPr>
            <p:ph type="title"/>
          </p:nvPr>
        </p:nvSpPr>
        <p:spPr>
          <a:xfrm>
            <a:off x="-2" y="365125"/>
            <a:ext cx="12191998"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Font typeface="Georgia"/>
              <a:buNone/>
            </a:pPr>
            <a:r>
              <a:rPr lang="en-US" sz="4800" i="0" u="none" strike="noStrike" cap="none" dirty="0">
                <a:latin typeface="Georgia"/>
                <a:ea typeface="Georgia"/>
                <a:cs typeface="Georgia"/>
                <a:sym typeface="Georgia"/>
              </a:rPr>
              <a:t>Edit, Edit, Edit!</a:t>
            </a:r>
            <a:endParaRPr dirty="0"/>
          </a:p>
        </p:txBody>
      </p:sp>
      <p:sp>
        <p:nvSpPr>
          <p:cNvPr id="196" name="Shape 196"/>
          <p:cNvSpPr txBox="1">
            <a:spLocks noGrp="1"/>
          </p:cNvSpPr>
          <p:nvPr>
            <p:ph idx="1"/>
          </p:nvPr>
        </p:nvSpPr>
        <p:spPr>
          <a:xfrm>
            <a:off x="524356" y="2055813"/>
            <a:ext cx="11143281" cy="4050792"/>
          </a:xfrm>
          <a:prstGeom prst="rect">
            <a:avLst/>
          </a:prstGeom>
          <a:noFill/>
          <a:ln>
            <a:noFill/>
          </a:ln>
        </p:spPr>
        <p:txBody>
          <a:bodyPr spcFirstLastPara="1" wrap="square" lIns="91425" tIns="45700" rIns="91425" bIns="45700" anchor="t" anchorCtr="0">
            <a:noAutofit/>
          </a:bodyPr>
          <a:lstStyle/>
          <a:p>
            <a:pPr marL="609600" marR="0" lvl="1" indent="-342900" algn="l" rtl="0">
              <a:lnSpc>
                <a:spcPct val="90000"/>
              </a:lnSpc>
              <a:spcBef>
                <a:spcPts val="1200"/>
              </a:spcBef>
              <a:spcAft>
                <a:spcPts val="0"/>
              </a:spcAft>
              <a:buClr>
                <a:srgbClr val="D45836"/>
              </a:buClr>
              <a:buSzPts val="2040"/>
              <a:buFont typeface="Courier New" panose="02070309020205020404" pitchFamily="49" charset="0"/>
              <a:buChar char="o"/>
            </a:pPr>
            <a:r>
              <a:rPr lang="en-US" b="0" i="0" u="none" strike="noStrike" cap="none" dirty="0">
                <a:solidFill>
                  <a:schemeClr val="dk1"/>
                </a:solidFill>
                <a:latin typeface="Georgia" panose="02040502050405020303" pitchFamily="18" charset="0"/>
                <a:ea typeface="Trebuchet MS"/>
                <a:cs typeface="Trebuchet MS"/>
                <a:sym typeface="Trebuchet MS"/>
              </a:rPr>
              <a:t>Did I write in whole sentences, with correct punctuation and capitalization?</a:t>
            </a:r>
            <a:endParaRPr dirty="0">
              <a:latin typeface="Georgia" panose="02040502050405020303" pitchFamily="18" charset="0"/>
            </a:endParaRPr>
          </a:p>
          <a:p>
            <a:pPr marL="609600" marR="0" lvl="1" indent="-342900" algn="l" rtl="0">
              <a:lnSpc>
                <a:spcPct val="90000"/>
              </a:lnSpc>
              <a:spcBef>
                <a:spcPts val="1200"/>
              </a:spcBef>
              <a:spcAft>
                <a:spcPts val="0"/>
              </a:spcAft>
              <a:buClr>
                <a:srgbClr val="D45836"/>
              </a:buClr>
              <a:buSzPts val="2040"/>
              <a:buFont typeface="Courier New" panose="02070309020205020404" pitchFamily="49" charset="0"/>
              <a:buChar char="o"/>
            </a:pPr>
            <a:r>
              <a:rPr lang="en-US" b="0" i="0" u="none" strike="noStrike" cap="none" dirty="0">
                <a:solidFill>
                  <a:schemeClr val="dk1"/>
                </a:solidFill>
                <a:latin typeface="Georgia" panose="02040502050405020303" pitchFamily="18" charset="0"/>
                <a:ea typeface="Trebuchet MS"/>
                <a:cs typeface="Trebuchet MS"/>
                <a:sym typeface="Trebuchet MS"/>
              </a:rPr>
              <a:t>Are all the parts of the narrative there? Setting the scene, introducing the story, at least 3 details in the story, and a conclusion that tells the meaning of the story?</a:t>
            </a:r>
            <a:endParaRPr dirty="0">
              <a:latin typeface="Georgia" panose="02040502050405020303" pitchFamily="18" charset="0"/>
            </a:endParaRPr>
          </a:p>
          <a:p>
            <a:pPr marL="609600" marR="0" lvl="1" indent="-342900" algn="l" rtl="0">
              <a:lnSpc>
                <a:spcPct val="90000"/>
              </a:lnSpc>
              <a:spcBef>
                <a:spcPts val="1200"/>
              </a:spcBef>
              <a:spcAft>
                <a:spcPts val="0"/>
              </a:spcAft>
              <a:buClr>
                <a:srgbClr val="D45836"/>
              </a:buClr>
              <a:buSzPts val="2040"/>
              <a:buFont typeface="Courier New" panose="02070309020205020404" pitchFamily="49" charset="0"/>
              <a:buChar char="o"/>
            </a:pPr>
            <a:r>
              <a:rPr lang="en-US" b="0" i="0" u="none" strike="noStrike" cap="none" dirty="0">
                <a:solidFill>
                  <a:schemeClr val="dk1"/>
                </a:solidFill>
                <a:latin typeface="Georgia" panose="02040502050405020303" pitchFamily="18" charset="0"/>
                <a:ea typeface="Trebuchet MS"/>
                <a:cs typeface="Trebuchet MS"/>
                <a:sym typeface="Trebuchet MS"/>
              </a:rPr>
              <a:t>If I typed the narrative, did I use spell check? If I wrote it, did I look up any words I did not know how to spell and spell them correctly?</a:t>
            </a:r>
            <a:endParaRPr dirty="0">
              <a:latin typeface="Georgia" panose="02040502050405020303" pitchFamily="18" charset="0"/>
            </a:endParaRPr>
          </a:p>
          <a:p>
            <a:pPr marL="609600" marR="0" lvl="1" indent="-342900" algn="l" rtl="0">
              <a:lnSpc>
                <a:spcPct val="90000"/>
              </a:lnSpc>
              <a:spcBef>
                <a:spcPts val="1200"/>
              </a:spcBef>
              <a:spcAft>
                <a:spcPts val="0"/>
              </a:spcAft>
              <a:buClr>
                <a:srgbClr val="D45836"/>
              </a:buClr>
              <a:buSzPts val="2040"/>
              <a:buFont typeface="Courier New" panose="02070309020205020404" pitchFamily="49" charset="0"/>
              <a:buChar char="o"/>
            </a:pPr>
            <a:r>
              <a:rPr lang="en-US" b="0" i="0" u="none" strike="noStrike" cap="none" dirty="0">
                <a:solidFill>
                  <a:schemeClr val="dk1"/>
                </a:solidFill>
                <a:latin typeface="Georgia" panose="02040502050405020303" pitchFamily="18" charset="0"/>
                <a:ea typeface="Trebuchet MS"/>
                <a:cs typeface="Trebuchet MS"/>
                <a:sym typeface="Trebuchet MS"/>
              </a:rPr>
              <a:t>Did I vary my word choice, using new and exciting words? </a:t>
            </a:r>
            <a:endParaRPr dirty="0">
              <a:latin typeface="Georgia" panose="02040502050405020303" pitchFamily="18" charset="0"/>
            </a:endParaRPr>
          </a:p>
          <a:p>
            <a:pPr marL="609600" marR="0" lvl="1" indent="-342900" algn="l" rtl="0">
              <a:lnSpc>
                <a:spcPct val="90000"/>
              </a:lnSpc>
              <a:spcBef>
                <a:spcPts val="1200"/>
              </a:spcBef>
              <a:spcAft>
                <a:spcPts val="0"/>
              </a:spcAft>
              <a:buClr>
                <a:srgbClr val="D45836"/>
              </a:buClr>
              <a:buSzPts val="2040"/>
              <a:buFont typeface="Courier New" panose="02070309020205020404" pitchFamily="49" charset="0"/>
              <a:buChar char="o"/>
            </a:pPr>
            <a:r>
              <a:rPr lang="en-US" b="0" i="0" u="none" strike="noStrike" cap="none" dirty="0">
                <a:solidFill>
                  <a:schemeClr val="dk1"/>
                </a:solidFill>
                <a:latin typeface="Georgia" panose="02040502050405020303" pitchFamily="18" charset="0"/>
                <a:ea typeface="Trebuchet MS"/>
                <a:cs typeface="Trebuchet MS"/>
                <a:sym typeface="Trebuchet MS"/>
              </a:rPr>
              <a:t>Are my sentence lengths varied and do they flow together in a clear and organized way?</a:t>
            </a:r>
            <a:endParaRPr dirty="0">
              <a:latin typeface="Georgia" panose="02040502050405020303" pitchFamily="18" charset="0"/>
            </a:endParaRPr>
          </a:p>
          <a:p>
            <a:pPr marR="0" lvl="0" algn="l" rtl="0">
              <a:lnSpc>
                <a:spcPct val="90000"/>
              </a:lnSpc>
              <a:spcBef>
                <a:spcPts val="1200"/>
              </a:spcBef>
              <a:spcAft>
                <a:spcPts val="0"/>
              </a:spcAft>
              <a:buClr>
                <a:srgbClr val="D45836"/>
              </a:buClr>
              <a:buFont typeface="Courier New" panose="02070309020205020404" pitchFamily="49" charset="0"/>
              <a:buChar char="o"/>
            </a:pPr>
            <a:endParaRPr sz="2400" b="0" i="0" u="none" strike="noStrike" cap="none" dirty="0">
              <a:solidFill>
                <a:schemeClr val="dk1"/>
              </a:solidFill>
              <a:latin typeface="Georgia" panose="02040502050405020303" pitchFamily="18" charset="0"/>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Picture 3">
            <a:extLst>
              <a:ext uri="{FF2B5EF4-FFF2-40B4-BE49-F238E27FC236}">
                <a16:creationId xmlns:a16="http://schemas.microsoft.com/office/drawing/2014/main" id="{6E4DEE75-A447-41DE-8E02-0BE27D9B5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22CDCC9-024F-4F55-9891-A676A39832E4}"/>
              </a:ext>
            </a:extLst>
          </p:cNvPr>
          <p:cNvSpPr/>
          <p:nvPr/>
        </p:nvSpPr>
        <p:spPr>
          <a:xfrm>
            <a:off x="2" y="3813040"/>
            <a:ext cx="12191998" cy="1990617"/>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Shape 145"/>
          <p:cNvSpPr txBox="1">
            <a:spLocks noGrp="1"/>
          </p:cNvSpPr>
          <p:nvPr>
            <p:ph type="title"/>
          </p:nvPr>
        </p:nvSpPr>
        <p:spPr>
          <a:xfrm>
            <a:off x="0" y="3813040"/>
            <a:ext cx="12191999" cy="1990617"/>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Font typeface="Georgia"/>
              <a:buNone/>
            </a:pPr>
            <a:r>
              <a:rPr lang="en-US" sz="8000" b="0" i="0" u="none" strike="noStrike" cap="none" dirty="0">
                <a:latin typeface="Georgia"/>
                <a:ea typeface="Georgia"/>
                <a:cs typeface="Georgia"/>
                <a:sym typeface="Georgia"/>
              </a:rPr>
              <a:t>Rubric</a:t>
            </a:r>
            <a:endParaRPr sz="8000" b="1" i="0" u="none" strike="noStrike" cap="none" dirty="0">
              <a:latin typeface="Georgia"/>
              <a:ea typeface="Georgia"/>
              <a:cs typeface="Georgia"/>
              <a:sym typeface="Georgia"/>
            </a:endParaRPr>
          </a:p>
        </p:txBody>
      </p:sp>
    </p:spTree>
    <p:extLst>
      <p:ext uri="{BB962C8B-B14F-4D97-AF65-F5344CB8AC3E}">
        <p14:creationId xmlns:p14="http://schemas.microsoft.com/office/powerpoint/2010/main" val="3444707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E4A3ADBE-F13D-46C7-B8D3-CB2AF0C44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34C9F1D-E8E5-4F54-AD2A-43162A4D8911}"/>
              </a:ext>
            </a:extLst>
          </p:cNvPr>
          <p:cNvSpPr/>
          <p:nvPr/>
        </p:nvSpPr>
        <p:spPr>
          <a:xfrm>
            <a:off x="0" y="2348669"/>
            <a:ext cx="12191998" cy="20826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D3D4"/>
              </a:solidFill>
            </a:endParaRPr>
          </a:p>
        </p:txBody>
      </p:sp>
      <p:sp>
        <p:nvSpPr>
          <p:cNvPr id="120" name="Shape 120"/>
          <p:cNvSpPr txBox="1">
            <a:spLocks noGrp="1"/>
          </p:cNvSpPr>
          <p:nvPr>
            <p:ph type="title"/>
          </p:nvPr>
        </p:nvSpPr>
        <p:spPr>
          <a:xfrm>
            <a:off x="3983064" y="2002631"/>
            <a:ext cx="7935186" cy="2852737"/>
          </a:xfrm>
          <a:prstGeom prst="rect">
            <a:avLst/>
          </a:prstGeom>
          <a:noFill/>
          <a:ln>
            <a:noFill/>
          </a:ln>
        </p:spPr>
        <p:txBody>
          <a:bodyPr spcFirstLastPara="1" wrap="square" lIns="91425" tIns="45700" rIns="91425" bIns="45700" anchor="ctr" anchorCtr="0">
            <a:noAutofit/>
          </a:bodyPr>
          <a:lstStyle/>
          <a:p>
            <a:pPr lvl="0">
              <a:lnSpc>
                <a:spcPct val="85000"/>
              </a:lnSpc>
              <a:spcBef>
                <a:spcPts val="0"/>
              </a:spcBef>
            </a:pPr>
            <a:r>
              <a:rPr lang="en-US" sz="7200" b="1" i="0" u="none" strike="noStrike" cap="none" dirty="0">
                <a:latin typeface="Georgia"/>
                <a:ea typeface="Georgia"/>
                <a:cs typeface="Georgia"/>
                <a:sym typeface="Georgia"/>
              </a:rPr>
              <a:t>Work Time</a:t>
            </a:r>
            <a:endParaRPr sz="7200" b="1" i="0" u="none" strike="noStrike" cap="none" dirty="0">
              <a:latin typeface="Georgia"/>
              <a:ea typeface="Georgia"/>
              <a:cs typeface="Georgia"/>
              <a:sym typeface="Georgia"/>
            </a:endParaRPr>
          </a:p>
        </p:txBody>
      </p:sp>
      <p:sp>
        <p:nvSpPr>
          <p:cNvPr id="6" name="Oval 5">
            <a:extLst>
              <a:ext uri="{FF2B5EF4-FFF2-40B4-BE49-F238E27FC236}">
                <a16:creationId xmlns:a16="http://schemas.microsoft.com/office/drawing/2014/main" id="{DE1C00A9-28BA-4AA9-9151-5E0C0152FB72}"/>
              </a:ext>
            </a:extLst>
          </p:cNvPr>
          <p:cNvSpPr/>
          <p:nvPr/>
        </p:nvSpPr>
        <p:spPr>
          <a:xfrm>
            <a:off x="218295" y="1686986"/>
            <a:ext cx="3546474" cy="3406019"/>
          </a:xfrm>
          <a:prstGeom prst="ellipse">
            <a:avLst/>
          </a:prstGeom>
          <a:solidFill>
            <a:srgbClr val="D458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logo&#10;&#10;Description generated with very high confidence">
            <a:extLst>
              <a:ext uri="{FF2B5EF4-FFF2-40B4-BE49-F238E27FC236}">
                <a16:creationId xmlns:a16="http://schemas.microsoft.com/office/drawing/2014/main" id="{4E98EF71-C2A0-4BF3-B853-112FFC5912D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75913" y="2002631"/>
            <a:ext cx="2749210" cy="2852737"/>
          </a:xfrm>
          <a:prstGeom prst="rect">
            <a:avLst/>
          </a:prstGeom>
        </p:spPr>
      </p:pic>
    </p:spTree>
    <p:extLst>
      <p:ext uri="{BB962C8B-B14F-4D97-AF65-F5344CB8AC3E}">
        <p14:creationId xmlns:p14="http://schemas.microsoft.com/office/powerpoint/2010/main" val="536120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Rectangle 1">
            <a:extLst>
              <a:ext uri="{FF2B5EF4-FFF2-40B4-BE49-F238E27FC236}">
                <a16:creationId xmlns:a16="http://schemas.microsoft.com/office/drawing/2014/main" id="{FE76891C-13C4-4144-A909-1558D56D279B}"/>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Shape 114"/>
          <p:cNvSpPr txBox="1">
            <a:spLocks noGrp="1"/>
          </p:cNvSpPr>
          <p:nvPr>
            <p:ph type="title"/>
          </p:nvPr>
        </p:nvSpPr>
        <p:spPr>
          <a:xfrm>
            <a:off x="0" y="365125"/>
            <a:ext cx="12191998"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Font typeface="Georgia"/>
              <a:buNone/>
            </a:pPr>
            <a:r>
              <a:rPr lang="en-US" sz="4800" i="0" u="none" strike="noStrike" cap="none" dirty="0">
                <a:latin typeface="Georgia"/>
                <a:ea typeface="Georgia"/>
                <a:cs typeface="Georgia"/>
                <a:sym typeface="Georgia"/>
              </a:rPr>
              <a:t>Lesson Road Map</a:t>
            </a:r>
            <a:endParaRPr dirty="0"/>
          </a:p>
        </p:txBody>
      </p:sp>
      <p:sp>
        <p:nvSpPr>
          <p:cNvPr id="115" name="Shape 115"/>
          <p:cNvSpPr txBox="1">
            <a:spLocks noGrp="1"/>
          </p:cNvSpPr>
          <p:nvPr>
            <p:ph idx="1"/>
          </p:nvPr>
        </p:nvSpPr>
        <p:spPr>
          <a:xfrm>
            <a:off x="838200" y="2222695"/>
            <a:ext cx="10515600" cy="3954268"/>
          </a:xfrm>
          <a:prstGeom prst="rect">
            <a:avLst/>
          </a:prstGeom>
          <a:noFill/>
          <a:ln>
            <a:noFill/>
          </a:ln>
        </p:spPr>
        <p:txBody>
          <a:bodyPr spcFirstLastPara="1" wrap="square" lIns="91425" tIns="45700" rIns="91425" bIns="45700" anchor="t" anchorCtr="0">
            <a:noAutofit/>
          </a:bodyPr>
          <a:lstStyle/>
          <a:p>
            <a:pPr marR="0" lvl="0" algn="l" rtl="0">
              <a:spcBef>
                <a:spcPts val="0"/>
              </a:spcBef>
              <a:spcAft>
                <a:spcPts val="1200"/>
              </a:spcAft>
              <a:buClr>
                <a:srgbClr val="D45836"/>
              </a:buClr>
              <a:buSzPts val="2720"/>
              <a:buFont typeface="Courier New" panose="02070309020205020404" pitchFamily="49" charset="0"/>
              <a:buChar char="o"/>
            </a:pPr>
            <a:r>
              <a:rPr lang="en-US" i="0" u="none" strike="noStrike" cap="none" dirty="0">
                <a:solidFill>
                  <a:schemeClr val="dk1"/>
                </a:solidFill>
                <a:latin typeface="Georgia" panose="02040502050405020303" pitchFamily="18" charset="0"/>
                <a:ea typeface="Trebuchet MS"/>
                <a:cs typeface="Trebuchet MS"/>
                <a:sym typeface="Trebuchet MS"/>
              </a:rPr>
              <a:t> Field Trip Discussion</a:t>
            </a:r>
            <a:endParaRPr lang="en-US" dirty="0">
              <a:latin typeface="Georgia" panose="02040502050405020303" pitchFamily="18" charset="0"/>
              <a:sym typeface="Trebuchet MS"/>
            </a:endParaRPr>
          </a:p>
          <a:p>
            <a:pPr marR="0" lvl="0" algn="l" rtl="0">
              <a:spcBef>
                <a:spcPts val="0"/>
              </a:spcBef>
              <a:spcAft>
                <a:spcPts val="1200"/>
              </a:spcAft>
              <a:buClr>
                <a:srgbClr val="D45836"/>
              </a:buClr>
              <a:buSzPts val="2720"/>
              <a:buFont typeface="Courier New" panose="02070309020205020404" pitchFamily="49" charset="0"/>
              <a:buChar char="o"/>
            </a:pPr>
            <a:r>
              <a:rPr lang="en-US" i="0" u="none" strike="noStrike" cap="none" dirty="0">
                <a:solidFill>
                  <a:schemeClr val="dk1"/>
                </a:solidFill>
                <a:latin typeface="Georgia" panose="02040502050405020303" pitchFamily="18" charset="0"/>
                <a:ea typeface="Trebuchet MS"/>
                <a:cs typeface="Trebuchet MS"/>
                <a:sym typeface="Trebuchet MS"/>
              </a:rPr>
              <a:t> What makes a good narrative?</a:t>
            </a:r>
            <a:endParaRPr lang="en-US" dirty="0">
              <a:solidFill>
                <a:schemeClr val="dk1"/>
              </a:solidFill>
              <a:latin typeface="Georgia" panose="02040502050405020303" pitchFamily="18" charset="0"/>
              <a:ea typeface="Trebuchet MS"/>
              <a:cs typeface="Trebuchet MS"/>
              <a:sym typeface="Trebuchet MS"/>
            </a:endParaRPr>
          </a:p>
          <a:p>
            <a:pPr marR="0" lvl="0" algn="l" rtl="0">
              <a:spcBef>
                <a:spcPts val="0"/>
              </a:spcBef>
              <a:spcAft>
                <a:spcPts val="1200"/>
              </a:spcAft>
              <a:buClr>
                <a:srgbClr val="D45836"/>
              </a:buClr>
              <a:buSzPts val="2720"/>
              <a:buFont typeface="Courier New" panose="02070309020205020404" pitchFamily="49" charset="0"/>
              <a:buChar char="o"/>
            </a:pPr>
            <a:r>
              <a:rPr lang="en-US" dirty="0">
                <a:latin typeface="Georgia" panose="02040502050405020303" pitchFamily="18" charset="0"/>
              </a:rPr>
              <a:t> Listening to a </a:t>
            </a:r>
            <a:r>
              <a:rPr lang="en-US" i="1" dirty="0">
                <a:latin typeface="Georgia" panose="02040502050405020303" pitchFamily="18" charset="0"/>
              </a:rPr>
              <a:t>Hear, Here </a:t>
            </a:r>
            <a:r>
              <a:rPr lang="en-US" dirty="0">
                <a:latin typeface="Georgia" panose="02040502050405020303" pitchFamily="18" charset="0"/>
              </a:rPr>
              <a:t>story as an example</a:t>
            </a:r>
            <a:endParaRPr dirty="0">
              <a:latin typeface="Georgia" panose="02040502050405020303" pitchFamily="18" charset="0"/>
            </a:endParaRPr>
          </a:p>
          <a:p>
            <a:pPr marR="0" lvl="0" algn="l" rtl="0">
              <a:spcBef>
                <a:spcPts val="0"/>
              </a:spcBef>
              <a:spcAft>
                <a:spcPts val="1200"/>
              </a:spcAft>
              <a:buClr>
                <a:srgbClr val="D45836"/>
              </a:buClr>
              <a:buSzPts val="2720"/>
              <a:buFont typeface="Courier New" panose="02070309020205020404" pitchFamily="49" charset="0"/>
              <a:buChar char="o"/>
            </a:pPr>
            <a:r>
              <a:rPr lang="en-US" dirty="0">
                <a:latin typeface="Georgia" panose="02040502050405020303" pitchFamily="18" charset="0"/>
              </a:rPr>
              <a:t> Looking at the p</a:t>
            </a:r>
            <a:r>
              <a:rPr lang="en-US" i="0" u="none" strike="noStrike" cap="none" dirty="0">
                <a:solidFill>
                  <a:schemeClr val="dk1"/>
                </a:solidFill>
                <a:latin typeface="Georgia" panose="02040502050405020303" pitchFamily="18" charset="0"/>
                <a:ea typeface="Trebuchet MS"/>
                <a:cs typeface="Trebuchet MS"/>
                <a:sym typeface="Trebuchet MS"/>
              </a:rPr>
              <a:t>arts of a </a:t>
            </a:r>
            <a:r>
              <a:rPr lang="en-US" dirty="0">
                <a:latin typeface="Georgia" panose="02040502050405020303" pitchFamily="18" charset="0"/>
              </a:rPr>
              <a:t>p</a:t>
            </a:r>
            <a:r>
              <a:rPr lang="en-US" i="0" u="none" strike="noStrike" cap="none" dirty="0">
                <a:solidFill>
                  <a:schemeClr val="dk1"/>
                </a:solidFill>
                <a:latin typeface="Georgia" panose="02040502050405020303" pitchFamily="18" charset="0"/>
                <a:ea typeface="Trebuchet MS"/>
                <a:cs typeface="Trebuchet MS"/>
                <a:sym typeface="Trebuchet MS"/>
              </a:rPr>
              <a:t>ersonal </a:t>
            </a:r>
            <a:r>
              <a:rPr lang="en-US" dirty="0">
                <a:latin typeface="Georgia" panose="02040502050405020303" pitchFamily="18" charset="0"/>
              </a:rPr>
              <a:t>n</a:t>
            </a:r>
            <a:r>
              <a:rPr lang="en-US" i="0" u="none" strike="noStrike" cap="none" dirty="0">
                <a:solidFill>
                  <a:schemeClr val="dk1"/>
                </a:solidFill>
                <a:latin typeface="Georgia" panose="02040502050405020303" pitchFamily="18" charset="0"/>
                <a:ea typeface="Trebuchet MS"/>
                <a:cs typeface="Trebuchet MS"/>
                <a:sym typeface="Trebuchet MS"/>
              </a:rPr>
              <a:t>arrative</a:t>
            </a:r>
            <a:endParaRPr dirty="0">
              <a:latin typeface="Georgia" panose="02040502050405020303" pitchFamily="18" charset="0"/>
            </a:endParaRPr>
          </a:p>
          <a:p>
            <a:pPr marR="0" lvl="0" algn="l" rtl="0">
              <a:spcBef>
                <a:spcPts val="0"/>
              </a:spcBef>
              <a:spcAft>
                <a:spcPts val="1200"/>
              </a:spcAft>
              <a:buClr>
                <a:srgbClr val="D45836"/>
              </a:buClr>
              <a:buSzPts val="2720"/>
              <a:buFont typeface="Courier New" panose="02070309020205020404" pitchFamily="49" charset="0"/>
              <a:buChar char="o"/>
            </a:pPr>
            <a:r>
              <a:rPr lang="en-US" dirty="0">
                <a:latin typeface="Georgia" panose="02040502050405020303" pitchFamily="18" charset="0"/>
              </a:rPr>
              <a:t> Your turn to write a personal narrative!</a:t>
            </a:r>
            <a:endParaRPr dirty="0">
              <a:latin typeface="Georgia" panose="02040502050405020303"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E4A3ADBE-F13D-46C7-B8D3-CB2AF0C445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005"/>
            <a:ext cx="12192000" cy="6858000"/>
          </a:xfrm>
          <a:prstGeom prst="rect">
            <a:avLst/>
          </a:prstGeom>
        </p:spPr>
      </p:pic>
      <p:sp>
        <p:nvSpPr>
          <p:cNvPr id="4" name="Rectangle 3">
            <a:extLst>
              <a:ext uri="{FF2B5EF4-FFF2-40B4-BE49-F238E27FC236}">
                <a16:creationId xmlns:a16="http://schemas.microsoft.com/office/drawing/2014/main" id="{F34C9F1D-E8E5-4F54-AD2A-43162A4D8911}"/>
              </a:ext>
            </a:extLst>
          </p:cNvPr>
          <p:cNvSpPr/>
          <p:nvPr/>
        </p:nvSpPr>
        <p:spPr>
          <a:xfrm>
            <a:off x="0" y="2348669"/>
            <a:ext cx="12191998" cy="20826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D3D4"/>
              </a:solidFill>
            </a:endParaRPr>
          </a:p>
        </p:txBody>
      </p:sp>
      <p:sp>
        <p:nvSpPr>
          <p:cNvPr id="120" name="Shape 120"/>
          <p:cNvSpPr txBox="1">
            <a:spLocks noGrp="1"/>
          </p:cNvSpPr>
          <p:nvPr>
            <p:ph type="title"/>
          </p:nvPr>
        </p:nvSpPr>
        <p:spPr>
          <a:xfrm>
            <a:off x="3271797" y="2002631"/>
            <a:ext cx="8646453" cy="2852737"/>
          </a:xfrm>
          <a:prstGeom prst="rect">
            <a:avLst/>
          </a:prstGeom>
          <a:noFill/>
          <a:ln>
            <a:noFill/>
          </a:ln>
        </p:spPr>
        <p:txBody>
          <a:bodyPr spcFirstLastPara="1" wrap="square" lIns="91425" tIns="45700" rIns="91425" bIns="45700" anchor="ctr" anchorCtr="0">
            <a:noAutofit/>
          </a:bodyPr>
          <a:lstStyle/>
          <a:p>
            <a:pPr marL="0" marR="0" lvl="0" indent="0" algn="l" rtl="0">
              <a:lnSpc>
                <a:spcPct val="85000"/>
              </a:lnSpc>
              <a:spcBef>
                <a:spcPts val="0"/>
              </a:spcBef>
              <a:spcAft>
                <a:spcPts val="0"/>
              </a:spcAft>
              <a:buFont typeface="Georgia"/>
              <a:buNone/>
            </a:pPr>
            <a:r>
              <a:rPr lang="en-US" sz="4000" b="0" i="0" u="none" strike="noStrike" cap="none" dirty="0">
                <a:latin typeface="Georgia"/>
                <a:ea typeface="Georgia"/>
                <a:cs typeface="Georgia"/>
                <a:sym typeface="Georgia"/>
              </a:rPr>
              <a:t>What were some of the</a:t>
            </a:r>
            <a:r>
              <a:rPr lang="en-US" sz="4000" b="0" i="1" u="none" strike="noStrike" cap="none" dirty="0">
                <a:latin typeface="Georgia"/>
                <a:ea typeface="Georgia"/>
                <a:cs typeface="Georgia"/>
                <a:sym typeface="Georgia"/>
              </a:rPr>
              <a:t> Hear, Here </a:t>
            </a:r>
            <a:r>
              <a:rPr lang="en-US" sz="4000" b="0" i="0" u="none" strike="noStrike" cap="none" dirty="0">
                <a:latin typeface="Georgia"/>
                <a:ea typeface="Georgia"/>
                <a:cs typeface="Georgia"/>
                <a:sym typeface="Georgia"/>
              </a:rPr>
              <a:t>stories you found most interesting or thought provoking?</a:t>
            </a:r>
            <a:endParaRPr sz="4000" b="1" i="0" u="none" strike="noStrike" cap="none" dirty="0">
              <a:latin typeface="Georgia"/>
              <a:ea typeface="Georgia"/>
              <a:cs typeface="Georgia"/>
              <a:sym typeface="Georgia"/>
            </a:endParaRPr>
          </a:p>
        </p:txBody>
      </p:sp>
      <p:sp>
        <p:nvSpPr>
          <p:cNvPr id="6" name="Oval 5">
            <a:extLst>
              <a:ext uri="{FF2B5EF4-FFF2-40B4-BE49-F238E27FC236}">
                <a16:creationId xmlns:a16="http://schemas.microsoft.com/office/drawing/2014/main" id="{DE1C00A9-28BA-4AA9-9151-5E0C0152FB72}"/>
              </a:ext>
            </a:extLst>
          </p:cNvPr>
          <p:cNvSpPr/>
          <p:nvPr/>
        </p:nvSpPr>
        <p:spPr>
          <a:xfrm>
            <a:off x="162840" y="1963627"/>
            <a:ext cx="2946117" cy="2852737"/>
          </a:xfrm>
          <a:prstGeom prst="ellipse">
            <a:avLst/>
          </a:prstGeom>
          <a:solidFill>
            <a:srgbClr val="D458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36BE5F-4CAA-4077-9864-1F1E2856ECF5}"/>
              </a:ext>
            </a:extLst>
          </p:cNvPr>
          <p:cNvSpPr txBox="1"/>
          <p:nvPr/>
        </p:nvSpPr>
        <p:spPr>
          <a:xfrm>
            <a:off x="884795" y="1420225"/>
            <a:ext cx="1927273" cy="3939540"/>
          </a:xfrm>
          <a:prstGeom prst="rect">
            <a:avLst/>
          </a:prstGeom>
          <a:noFill/>
        </p:spPr>
        <p:txBody>
          <a:bodyPr wrap="square" rtlCol="0">
            <a:spAutoFit/>
          </a:bodyPr>
          <a:lstStyle/>
          <a:p>
            <a:r>
              <a:rPr lang="en-US" sz="25000" dirty="0">
                <a:latin typeface="+mj-lt"/>
                <a:cs typeface="AngsanaUPC" panose="02020603050405020304" pitchFamily="18" charset="-34"/>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Rectangle 3">
            <a:extLst>
              <a:ext uri="{FF2B5EF4-FFF2-40B4-BE49-F238E27FC236}">
                <a16:creationId xmlns:a16="http://schemas.microsoft.com/office/drawing/2014/main" id="{D4CA8999-4422-4F6C-93EC-DABF33C7CA24}"/>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Shape 125"/>
          <p:cNvSpPr txBox="1">
            <a:spLocks noGrp="1"/>
          </p:cNvSpPr>
          <p:nvPr>
            <p:ph type="title"/>
          </p:nvPr>
        </p:nvSpPr>
        <p:spPr>
          <a:xfrm>
            <a:off x="781877" y="280084"/>
            <a:ext cx="10628244" cy="160934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Font typeface="Georgia"/>
              <a:buNone/>
            </a:pPr>
            <a:r>
              <a:rPr lang="en-US" sz="4800" b="0" i="0" u="none" strike="noStrike" cap="none" dirty="0">
                <a:latin typeface="Georgia"/>
                <a:ea typeface="Georgia"/>
                <a:cs typeface="Georgia"/>
                <a:sym typeface="Georgia"/>
              </a:rPr>
              <a:t>What makes a good </a:t>
            </a:r>
            <a:r>
              <a:rPr lang="en-US" sz="4800" b="0" i="1" u="none" strike="noStrike" cap="none" dirty="0">
                <a:latin typeface="Georgia"/>
                <a:ea typeface="Georgia"/>
                <a:cs typeface="Georgia"/>
                <a:sym typeface="Georgia"/>
              </a:rPr>
              <a:t>Hear, Here </a:t>
            </a:r>
            <a:r>
              <a:rPr lang="en-US" sz="4800" b="0" i="0" u="none" strike="noStrike" cap="none" dirty="0">
                <a:latin typeface="Georgia"/>
                <a:ea typeface="Georgia"/>
                <a:cs typeface="Georgia"/>
                <a:sym typeface="Georgia"/>
              </a:rPr>
              <a:t>story? </a:t>
            </a:r>
            <a:endParaRPr sz="4800" b="1" i="0" u="none" strike="noStrike" cap="none" dirty="0">
              <a:latin typeface="Georgia"/>
              <a:ea typeface="Georgia"/>
              <a:cs typeface="Georgia"/>
              <a:sym typeface="Georgia"/>
            </a:endParaRPr>
          </a:p>
        </p:txBody>
      </p:sp>
      <p:sp>
        <p:nvSpPr>
          <p:cNvPr id="126" name="Shape 126"/>
          <p:cNvSpPr txBox="1">
            <a:spLocks noGrp="1"/>
          </p:cNvSpPr>
          <p:nvPr>
            <p:ph idx="1"/>
          </p:nvPr>
        </p:nvSpPr>
        <p:spPr>
          <a:xfrm>
            <a:off x="838199" y="1974469"/>
            <a:ext cx="10515600" cy="4351338"/>
          </a:xfrm>
          <a:prstGeom prst="rect">
            <a:avLst/>
          </a:prstGeom>
          <a:noFill/>
          <a:ln>
            <a:noFill/>
          </a:ln>
        </p:spPr>
        <p:txBody>
          <a:bodyPr spcFirstLastPara="1" wrap="square" lIns="91425" tIns="45700" rIns="91425" bIns="45700" anchor="t" anchorCtr="0">
            <a:noAutofit/>
          </a:bodyPr>
          <a:lstStyle/>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A beginning, middle, and end</a:t>
            </a:r>
            <a:endParaRPr sz="2800" dirty="0">
              <a:latin typeface="Georgia" panose="02040502050405020303" pitchFamily="18" charset="0"/>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About a </a:t>
            </a:r>
            <a:r>
              <a:rPr lang="en-US" sz="2800" b="0" i="1" u="none" strike="noStrike" cap="none" dirty="0">
                <a:solidFill>
                  <a:schemeClr val="dk1"/>
                </a:solidFill>
                <a:latin typeface="Georgia" panose="02040502050405020303" pitchFamily="18" charset="0"/>
                <a:ea typeface="Trebuchet MS"/>
                <a:cs typeface="Trebuchet MS"/>
                <a:sym typeface="Trebuchet MS"/>
              </a:rPr>
              <a:t>specific </a:t>
            </a:r>
            <a:r>
              <a:rPr lang="en-US" sz="2800" dirty="0">
                <a:latin typeface="Georgia" panose="02040502050405020303" pitchFamily="18" charset="0"/>
              </a:rPr>
              <a:t>event that took place at a </a:t>
            </a:r>
            <a:r>
              <a:rPr lang="en-US" sz="2800" i="1" dirty="0">
                <a:latin typeface="Georgia" panose="02040502050405020303" pitchFamily="18" charset="0"/>
              </a:rPr>
              <a:t>specific </a:t>
            </a:r>
            <a:r>
              <a:rPr lang="en-US" sz="2800" dirty="0">
                <a:latin typeface="Georgia" panose="02040502050405020303" pitchFamily="18" charset="0"/>
              </a:rPr>
              <a:t>place </a:t>
            </a: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u="none" strike="noStrike" cap="none" dirty="0">
                <a:solidFill>
                  <a:schemeClr val="dk1"/>
                </a:solidFill>
                <a:latin typeface="Georgia" panose="02040502050405020303" pitchFamily="18" charset="0"/>
                <a:ea typeface="Trebuchet MS"/>
                <a:cs typeface="Trebuchet MS"/>
                <a:sym typeface="Trebuchet MS"/>
              </a:rPr>
              <a:t>The story was experienced by the person telling the story</a:t>
            </a:r>
            <a:endParaRPr sz="2800" b="0" u="none" strike="noStrike" cap="none" dirty="0">
              <a:solidFill>
                <a:schemeClr val="dk1"/>
              </a:solidFill>
              <a:latin typeface="Georgia" panose="02040502050405020303" pitchFamily="18" charset="0"/>
              <a:ea typeface="Trebuchet MS"/>
              <a:cs typeface="Trebuchet MS"/>
              <a:sym typeface="Trebuchet MS"/>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Includes enough details about the event and </a:t>
            </a:r>
            <a:r>
              <a:rPr lang="en-US" sz="2800" dirty="0">
                <a:latin typeface="Georgia" panose="02040502050405020303" pitchFamily="18" charset="0"/>
              </a:rPr>
              <a:t>place the event took place </a:t>
            </a:r>
            <a:r>
              <a:rPr lang="en-US" sz="2800" b="0" i="0" u="none" strike="noStrike" cap="none" dirty="0">
                <a:solidFill>
                  <a:schemeClr val="dk1"/>
                </a:solidFill>
                <a:latin typeface="Georgia" panose="02040502050405020303" pitchFamily="18" charset="0"/>
                <a:ea typeface="Trebuchet MS"/>
                <a:cs typeface="Trebuchet MS"/>
                <a:sym typeface="Trebuchet MS"/>
              </a:rPr>
              <a:t>to make the story seem real</a:t>
            </a:r>
            <a:endParaRPr sz="2800" dirty="0">
              <a:latin typeface="Georgia" panose="02040502050405020303" pitchFamily="18" charset="0"/>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A deeper meaning or message to the author and to the wider community</a:t>
            </a:r>
            <a:endParaRPr sz="2800" dirty="0">
              <a:latin typeface="Georgia" panose="02040502050405020303" pitchFamily="18" charset="0"/>
            </a:endParaRPr>
          </a:p>
          <a:p>
            <a:pPr marL="565151" marR="0" lvl="0" indent="-457200" algn="l" rtl="0">
              <a:lnSpc>
                <a:spcPct val="100000"/>
              </a:lnSpc>
              <a:spcBef>
                <a:spcPts val="0"/>
              </a:spcBef>
              <a:spcAft>
                <a:spcPts val="1200"/>
              </a:spcAft>
              <a:buClr>
                <a:srgbClr val="D45836"/>
              </a:buClr>
              <a:buSzPts val="1700"/>
              <a:buFont typeface="Courier New" panose="02070309020205020404" pitchFamily="49" charset="0"/>
              <a:buChar char="o"/>
            </a:pPr>
            <a:endParaRPr b="0" i="0" u="none" strike="noStrike" cap="none" dirty="0">
              <a:solidFill>
                <a:schemeClr val="dk1"/>
              </a:solidFill>
              <a:latin typeface="Georgia" panose="02040502050405020303" pitchFamily="18" charset="0"/>
              <a:ea typeface="Trebuchet MS"/>
              <a:cs typeface="Trebuchet MS"/>
              <a:sym typeface="Trebuchet M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4" name="Rectangle 3">
            <a:extLst>
              <a:ext uri="{FF2B5EF4-FFF2-40B4-BE49-F238E27FC236}">
                <a16:creationId xmlns:a16="http://schemas.microsoft.com/office/drawing/2014/main" id="{35B085EA-85EB-468E-8F6F-7D77F614A6F7}"/>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Shape 132"/>
          <p:cNvSpPr txBox="1">
            <a:spLocks noGrp="1"/>
          </p:cNvSpPr>
          <p:nvPr>
            <p:ph type="title"/>
          </p:nvPr>
        </p:nvSpPr>
        <p:spPr>
          <a:xfrm>
            <a:off x="0" y="365125"/>
            <a:ext cx="12191998" cy="1325563"/>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4800" b="0" dirty="0">
                <a:latin typeface="Georgia" panose="02040502050405020303" pitchFamily="18" charset="0"/>
              </a:rPr>
              <a:t>Example Narrative </a:t>
            </a:r>
            <a:endParaRPr sz="4800" b="0" dirty="0">
              <a:latin typeface="Georgia" panose="02040502050405020303" pitchFamily="18" charset="0"/>
            </a:endParaRPr>
          </a:p>
        </p:txBody>
      </p:sp>
      <p:sp>
        <p:nvSpPr>
          <p:cNvPr id="133" name="Shape 133"/>
          <p:cNvSpPr txBox="1">
            <a:spLocks noGrp="1"/>
          </p:cNvSpPr>
          <p:nvPr>
            <p:ph idx="1"/>
          </p:nvPr>
        </p:nvSpPr>
        <p:spPr>
          <a:xfrm>
            <a:off x="1069848" y="1825933"/>
            <a:ext cx="10058400" cy="4543870"/>
          </a:xfrm>
          <a:prstGeom prst="rect">
            <a:avLst/>
          </a:prstGeom>
        </p:spPr>
        <p:txBody>
          <a:bodyPr spcFirstLastPara="1" wrap="square" lIns="91425" tIns="91425" rIns="91425" bIns="91425" anchor="t" anchorCtr="0">
            <a:noAutofit/>
          </a:bodyPr>
          <a:lstStyle/>
          <a:p>
            <a:pPr marL="0" marR="139700" lvl="0" indent="0" rtl="0">
              <a:lnSpc>
                <a:spcPct val="115000"/>
              </a:lnSpc>
              <a:spcBef>
                <a:spcPts val="1100"/>
              </a:spcBef>
              <a:spcAft>
                <a:spcPts val="0"/>
              </a:spcAft>
              <a:buNone/>
            </a:pPr>
            <a:r>
              <a:rPr lang="en-US" sz="2400" dirty="0">
                <a:solidFill>
                  <a:srgbClr val="000000"/>
                </a:solidFill>
                <a:latin typeface="Georgia" panose="02040502050405020303" pitchFamily="18" charset="0"/>
                <a:ea typeface="Arial"/>
                <a:cs typeface="Arial"/>
                <a:sym typeface="Arial"/>
              </a:rPr>
              <a:t>Summary: </a:t>
            </a:r>
            <a:endParaRPr sz="2400" dirty="0">
              <a:solidFill>
                <a:srgbClr val="000000"/>
              </a:solidFill>
              <a:latin typeface="Georgia" panose="02040502050405020303" pitchFamily="18" charset="0"/>
              <a:ea typeface="Arial"/>
              <a:cs typeface="Arial"/>
              <a:sym typeface="Arial"/>
            </a:endParaRPr>
          </a:p>
          <a:p>
            <a:pPr marL="0" marR="139700" lvl="0" indent="0" rtl="0">
              <a:lnSpc>
                <a:spcPct val="115000"/>
              </a:lnSpc>
              <a:spcBef>
                <a:spcPts val="1900"/>
              </a:spcBef>
              <a:spcAft>
                <a:spcPts val="0"/>
              </a:spcAft>
              <a:buClr>
                <a:schemeClr val="dk1"/>
              </a:buClr>
              <a:buSzPts val="1100"/>
              <a:buFont typeface="Arial"/>
              <a:buNone/>
            </a:pPr>
            <a:r>
              <a:rPr lang="en-US" sz="2400" dirty="0">
                <a:solidFill>
                  <a:srgbClr val="000000"/>
                </a:solidFill>
                <a:latin typeface="Georgia" panose="02040502050405020303" pitchFamily="18" charset="0"/>
                <a:ea typeface="Arial"/>
                <a:cs typeface="Arial"/>
                <a:sym typeface="Arial"/>
              </a:rPr>
              <a:t>Kate Parker, a volunteer at the Franciscan Hospitality House, a shelter for people who are homeless in La Crosse, attended La Crosse SOUP, a fundraising event at the Root Note. Two people who were visiting the Hospitality House were engaged to be married. Kate Parker asked those who attended to help fund not just the wedding, but IDs and marriage documents for complete strangers. The reaction was overwhelming as the audience began offering more than just money, proving to Kate that La Crosse was an unusually kind place to live. </a:t>
            </a:r>
            <a:endParaRPr sz="2400" dirty="0">
              <a:solidFill>
                <a:srgbClr val="000000"/>
              </a:solidFill>
              <a:latin typeface="Georgia" panose="02040502050405020303" pitchFamily="18" charset="0"/>
              <a:ea typeface="Arial"/>
              <a:cs typeface="Arial"/>
              <a:sym typeface="Arial"/>
            </a:endParaRPr>
          </a:p>
          <a:p>
            <a:pPr marL="182880" lvl="0" indent="-74929">
              <a:spcBef>
                <a:spcPts val="1900"/>
              </a:spcBef>
              <a:spcAft>
                <a:spcPts val="0"/>
              </a:spcAft>
              <a:buNone/>
            </a:pPr>
            <a:endParaRPr dirty="0">
              <a:latin typeface="Georgia" panose="020405020504050203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3" name="Picture 2">
            <a:extLst>
              <a:ext uri="{FF2B5EF4-FFF2-40B4-BE49-F238E27FC236}">
                <a16:creationId xmlns:a16="http://schemas.microsoft.com/office/drawing/2014/main" id="{E4A3ADBE-F13D-46C7-B8D3-CB2AF0C44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005"/>
            <a:ext cx="12192000" cy="6858000"/>
          </a:xfrm>
          <a:prstGeom prst="rect">
            <a:avLst/>
          </a:prstGeom>
        </p:spPr>
      </p:pic>
      <p:sp>
        <p:nvSpPr>
          <p:cNvPr id="20" name="Rectangle 19">
            <a:extLst>
              <a:ext uri="{FF2B5EF4-FFF2-40B4-BE49-F238E27FC236}">
                <a16:creationId xmlns:a16="http://schemas.microsoft.com/office/drawing/2014/main" id="{363C281F-618E-4B04-A250-05467CCFC676}"/>
              </a:ext>
            </a:extLst>
          </p:cNvPr>
          <p:cNvSpPr/>
          <p:nvPr/>
        </p:nvSpPr>
        <p:spPr>
          <a:xfrm>
            <a:off x="2" y="3822813"/>
            <a:ext cx="12191998" cy="2310701"/>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D3D4"/>
              </a:solidFill>
            </a:endParaRPr>
          </a:p>
        </p:txBody>
      </p:sp>
      <p:sp>
        <p:nvSpPr>
          <p:cNvPr id="4" name="Rectangle 3">
            <a:extLst>
              <a:ext uri="{FF2B5EF4-FFF2-40B4-BE49-F238E27FC236}">
                <a16:creationId xmlns:a16="http://schemas.microsoft.com/office/drawing/2014/main" id="{F34C9F1D-E8E5-4F54-AD2A-43162A4D8911}"/>
              </a:ext>
            </a:extLst>
          </p:cNvPr>
          <p:cNvSpPr/>
          <p:nvPr/>
        </p:nvSpPr>
        <p:spPr>
          <a:xfrm>
            <a:off x="0" y="3925750"/>
            <a:ext cx="12191998" cy="210482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D1D3D4"/>
              </a:solidFill>
            </a:endParaRPr>
          </a:p>
        </p:txBody>
      </p:sp>
      <p:sp>
        <p:nvSpPr>
          <p:cNvPr id="7" name="Title 6">
            <a:extLst>
              <a:ext uri="{FF2B5EF4-FFF2-40B4-BE49-F238E27FC236}">
                <a16:creationId xmlns:a16="http://schemas.microsoft.com/office/drawing/2014/main" id="{9023CBA2-6DBF-4038-A1B5-F108B3C55CF9}"/>
              </a:ext>
            </a:extLst>
          </p:cNvPr>
          <p:cNvSpPr>
            <a:spLocks noGrp="1"/>
          </p:cNvSpPr>
          <p:nvPr>
            <p:ph type="title"/>
          </p:nvPr>
        </p:nvSpPr>
        <p:spPr>
          <a:xfrm>
            <a:off x="2521004" y="4576163"/>
            <a:ext cx="8424633" cy="1266728"/>
          </a:xfrm>
        </p:spPr>
        <p:txBody>
          <a:bodyPr>
            <a:normAutofit/>
          </a:bodyPr>
          <a:lstStyle/>
          <a:p>
            <a:r>
              <a:rPr lang="en-US" sz="4400" dirty="0">
                <a:latin typeface="Georgia" panose="02040502050405020303" pitchFamily="18" charset="0"/>
              </a:rPr>
              <a:t>Kate Parker </a:t>
            </a:r>
          </a:p>
        </p:txBody>
      </p:sp>
      <p:pic>
        <p:nvPicPr>
          <p:cNvPr id="18" name="Picture 17" descr="A red stop sign&#10;&#10;Description generated with high confidence">
            <a:extLst>
              <a:ext uri="{FF2B5EF4-FFF2-40B4-BE49-F238E27FC236}">
                <a16:creationId xmlns:a16="http://schemas.microsoft.com/office/drawing/2014/main" id="{F1BA6A9D-6DD5-4BC6-BA50-A1FB17EF90CA}"/>
              </a:ext>
            </a:extLst>
          </p:cNvPr>
          <p:cNvPicPr>
            <a:picLocks noChangeAspect="1"/>
          </p:cNvPicPr>
          <p:nvPr/>
        </p:nvPicPr>
        <p:blipFill>
          <a:blip r:embed="rId6"/>
          <a:stretch>
            <a:fillRect/>
          </a:stretch>
        </p:blipFill>
        <p:spPr>
          <a:xfrm>
            <a:off x="4569744" y="290442"/>
            <a:ext cx="7329020" cy="4687720"/>
          </a:xfrm>
          <a:prstGeom prst="rect">
            <a:avLst/>
          </a:prstGeom>
        </p:spPr>
      </p:pic>
      <p:pic>
        <p:nvPicPr>
          <p:cNvPr id="2" name="Kate-Parker-1-WAV-1">
            <a:hlinkClick r:id="" action="ppaction://media"/>
            <a:extLst>
              <a:ext uri="{FF2B5EF4-FFF2-40B4-BE49-F238E27FC236}">
                <a16:creationId xmlns:a16="http://schemas.microsoft.com/office/drawing/2014/main" id="{20C10F9B-BA2A-4802-BFCE-27DB0777222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2682" y="4050856"/>
            <a:ext cx="1854613" cy="1854613"/>
          </a:xfrm>
          <a:prstGeom prst="rect">
            <a:avLst/>
          </a:prstGeom>
        </p:spPr>
      </p:pic>
    </p:spTree>
    <p:extLst>
      <p:ext uri="{BB962C8B-B14F-4D97-AF65-F5344CB8AC3E}">
        <p14:creationId xmlns:p14="http://schemas.microsoft.com/office/powerpoint/2010/main" val="5346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4" name="Rectangle 3">
            <a:extLst>
              <a:ext uri="{FF2B5EF4-FFF2-40B4-BE49-F238E27FC236}">
                <a16:creationId xmlns:a16="http://schemas.microsoft.com/office/drawing/2014/main" id="{D4CA8999-4422-4F6C-93EC-DABF33C7CA24}"/>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Shape 125"/>
          <p:cNvSpPr txBox="1">
            <a:spLocks noGrp="1"/>
          </p:cNvSpPr>
          <p:nvPr>
            <p:ph type="title"/>
          </p:nvPr>
        </p:nvSpPr>
        <p:spPr>
          <a:xfrm>
            <a:off x="781877" y="280084"/>
            <a:ext cx="10628244" cy="1609344"/>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Font typeface="Georgia"/>
              <a:buNone/>
            </a:pPr>
            <a:r>
              <a:rPr lang="en-US" sz="4800" b="0" i="0" u="none" strike="noStrike" cap="none" dirty="0">
                <a:latin typeface="Georgia"/>
                <a:ea typeface="Georgia"/>
                <a:cs typeface="Georgia"/>
                <a:sym typeface="Georgia"/>
              </a:rPr>
              <a:t>What makes a good </a:t>
            </a:r>
            <a:r>
              <a:rPr lang="en-US" sz="4800" b="0" i="1" u="none" strike="noStrike" cap="none" dirty="0">
                <a:latin typeface="Georgia"/>
                <a:ea typeface="Georgia"/>
                <a:cs typeface="Georgia"/>
                <a:sym typeface="Georgia"/>
              </a:rPr>
              <a:t>Hear, Here </a:t>
            </a:r>
            <a:r>
              <a:rPr lang="en-US" sz="4800" b="0" i="0" u="none" strike="noStrike" cap="none" dirty="0">
                <a:latin typeface="Georgia"/>
                <a:ea typeface="Georgia"/>
                <a:cs typeface="Georgia"/>
                <a:sym typeface="Georgia"/>
              </a:rPr>
              <a:t>story? </a:t>
            </a:r>
            <a:endParaRPr sz="4800" b="1" i="0" u="none" strike="noStrike" cap="none" dirty="0">
              <a:latin typeface="Georgia"/>
              <a:ea typeface="Georgia"/>
              <a:cs typeface="Georgia"/>
              <a:sym typeface="Georgia"/>
            </a:endParaRPr>
          </a:p>
        </p:txBody>
      </p:sp>
      <p:sp>
        <p:nvSpPr>
          <p:cNvPr id="126" name="Shape 126"/>
          <p:cNvSpPr txBox="1">
            <a:spLocks noGrp="1"/>
          </p:cNvSpPr>
          <p:nvPr>
            <p:ph idx="1"/>
          </p:nvPr>
        </p:nvSpPr>
        <p:spPr>
          <a:xfrm>
            <a:off x="838199" y="1974469"/>
            <a:ext cx="10515600" cy="4351338"/>
          </a:xfrm>
          <a:prstGeom prst="rect">
            <a:avLst/>
          </a:prstGeom>
          <a:noFill/>
          <a:ln>
            <a:noFill/>
          </a:ln>
        </p:spPr>
        <p:txBody>
          <a:bodyPr spcFirstLastPara="1" wrap="square" lIns="91425" tIns="45700" rIns="91425" bIns="45700" anchor="t" anchorCtr="0">
            <a:noAutofit/>
          </a:bodyPr>
          <a:lstStyle/>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A beginning, middle, and end</a:t>
            </a:r>
            <a:endParaRPr sz="2800" dirty="0">
              <a:latin typeface="Georgia" panose="02040502050405020303" pitchFamily="18" charset="0"/>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About a </a:t>
            </a:r>
            <a:r>
              <a:rPr lang="en-US" sz="2800" b="0" i="1" u="none" strike="noStrike" cap="none" dirty="0">
                <a:solidFill>
                  <a:schemeClr val="dk1"/>
                </a:solidFill>
                <a:latin typeface="Georgia" panose="02040502050405020303" pitchFamily="18" charset="0"/>
                <a:ea typeface="Trebuchet MS"/>
                <a:cs typeface="Trebuchet MS"/>
                <a:sym typeface="Trebuchet MS"/>
              </a:rPr>
              <a:t>specific </a:t>
            </a:r>
            <a:r>
              <a:rPr lang="en-US" sz="2800" dirty="0">
                <a:latin typeface="Georgia" panose="02040502050405020303" pitchFamily="18" charset="0"/>
              </a:rPr>
              <a:t>event that took place at a </a:t>
            </a:r>
            <a:r>
              <a:rPr lang="en-US" sz="2800" i="1" dirty="0">
                <a:latin typeface="Georgia" panose="02040502050405020303" pitchFamily="18" charset="0"/>
              </a:rPr>
              <a:t>specific </a:t>
            </a:r>
            <a:r>
              <a:rPr lang="en-US" sz="2800" dirty="0">
                <a:latin typeface="Georgia" panose="02040502050405020303" pitchFamily="18" charset="0"/>
              </a:rPr>
              <a:t>place </a:t>
            </a: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u="none" strike="noStrike" cap="none" dirty="0">
                <a:solidFill>
                  <a:schemeClr val="dk1"/>
                </a:solidFill>
                <a:latin typeface="Georgia" panose="02040502050405020303" pitchFamily="18" charset="0"/>
                <a:ea typeface="Trebuchet MS"/>
                <a:cs typeface="Trebuchet MS"/>
                <a:sym typeface="Trebuchet MS"/>
              </a:rPr>
              <a:t>The story was experienced by the person telling the story</a:t>
            </a:r>
            <a:endParaRPr sz="2800" b="0" u="none" strike="noStrike" cap="none" dirty="0">
              <a:solidFill>
                <a:schemeClr val="dk1"/>
              </a:solidFill>
              <a:latin typeface="Georgia" panose="02040502050405020303" pitchFamily="18" charset="0"/>
              <a:ea typeface="Trebuchet MS"/>
              <a:cs typeface="Trebuchet MS"/>
              <a:sym typeface="Trebuchet MS"/>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Includes enough details about the event and </a:t>
            </a:r>
            <a:r>
              <a:rPr lang="en-US" sz="2800" dirty="0">
                <a:latin typeface="Georgia" panose="02040502050405020303" pitchFamily="18" charset="0"/>
              </a:rPr>
              <a:t>place the event took place </a:t>
            </a:r>
            <a:r>
              <a:rPr lang="en-US" sz="2800" b="0" i="0" u="none" strike="noStrike" cap="none" dirty="0">
                <a:solidFill>
                  <a:schemeClr val="dk1"/>
                </a:solidFill>
                <a:latin typeface="Georgia" panose="02040502050405020303" pitchFamily="18" charset="0"/>
                <a:ea typeface="Trebuchet MS"/>
                <a:cs typeface="Trebuchet MS"/>
                <a:sym typeface="Trebuchet MS"/>
              </a:rPr>
              <a:t>to make the story seem real</a:t>
            </a:r>
            <a:endParaRPr sz="2800" dirty="0">
              <a:latin typeface="Georgia" panose="02040502050405020303" pitchFamily="18" charset="0"/>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A deeper meaning or message to the author and to the wider community</a:t>
            </a:r>
            <a:endParaRPr sz="2800" dirty="0">
              <a:latin typeface="Georgia" panose="02040502050405020303" pitchFamily="18" charset="0"/>
            </a:endParaRPr>
          </a:p>
          <a:p>
            <a:pPr marL="565151" marR="0" lvl="0" indent="-457200" algn="l" rtl="0">
              <a:lnSpc>
                <a:spcPct val="100000"/>
              </a:lnSpc>
              <a:spcBef>
                <a:spcPts val="0"/>
              </a:spcBef>
              <a:spcAft>
                <a:spcPts val="1200"/>
              </a:spcAft>
              <a:buClr>
                <a:srgbClr val="D45836"/>
              </a:buClr>
              <a:buSzPts val="1700"/>
              <a:buFont typeface="Courier New" panose="02070309020205020404" pitchFamily="49" charset="0"/>
              <a:buChar char="o"/>
            </a:pPr>
            <a:endParaRPr b="0" i="0" u="none" strike="noStrike" cap="none" dirty="0">
              <a:solidFill>
                <a:schemeClr val="dk1"/>
              </a:solidFill>
              <a:latin typeface="Georgia" panose="02040502050405020303" pitchFamily="18" charset="0"/>
              <a:ea typeface="Trebuchet MS"/>
              <a:cs typeface="Trebuchet MS"/>
              <a:sym typeface="Trebuchet MS"/>
            </a:endParaRPr>
          </a:p>
        </p:txBody>
      </p:sp>
    </p:spTree>
    <p:extLst>
      <p:ext uri="{BB962C8B-B14F-4D97-AF65-F5344CB8AC3E}">
        <p14:creationId xmlns:p14="http://schemas.microsoft.com/office/powerpoint/2010/main" val="3570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4" name="Picture 3">
            <a:extLst>
              <a:ext uri="{FF2B5EF4-FFF2-40B4-BE49-F238E27FC236}">
                <a16:creationId xmlns:a16="http://schemas.microsoft.com/office/drawing/2014/main" id="{6E4DEE75-A447-41DE-8E02-0BE27D9B5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22CDCC9-024F-4F55-9891-A676A39832E4}"/>
              </a:ext>
            </a:extLst>
          </p:cNvPr>
          <p:cNvSpPr/>
          <p:nvPr/>
        </p:nvSpPr>
        <p:spPr>
          <a:xfrm>
            <a:off x="2" y="3813040"/>
            <a:ext cx="12191998" cy="1990617"/>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Shape 145"/>
          <p:cNvSpPr txBox="1">
            <a:spLocks noGrp="1"/>
          </p:cNvSpPr>
          <p:nvPr>
            <p:ph type="title"/>
          </p:nvPr>
        </p:nvSpPr>
        <p:spPr>
          <a:xfrm>
            <a:off x="0" y="3813040"/>
            <a:ext cx="12191999" cy="1990617"/>
          </a:xfrm>
          <a:prstGeom prst="rect">
            <a:avLst/>
          </a:prstGeom>
          <a:noFill/>
          <a:ln>
            <a:noFill/>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Font typeface="Georgia"/>
              <a:buNone/>
            </a:pPr>
            <a:r>
              <a:rPr lang="en-US" sz="4800" b="0" i="0" u="none" strike="noStrike" cap="none" dirty="0">
                <a:latin typeface="Georgia"/>
                <a:ea typeface="Georgia"/>
                <a:cs typeface="Georgia"/>
                <a:sym typeface="Georgia"/>
              </a:rPr>
              <a:t>Writing Organizer</a:t>
            </a:r>
            <a:endParaRPr sz="4800" b="1" i="0" u="none" strike="noStrike" cap="none" dirty="0">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7" name="Rectangle 6">
            <a:extLst>
              <a:ext uri="{FF2B5EF4-FFF2-40B4-BE49-F238E27FC236}">
                <a16:creationId xmlns:a16="http://schemas.microsoft.com/office/drawing/2014/main" id="{074F24B7-384D-417F-872C-04F9D1C79AF3}"/>
              </a:ext>
            </a:extLst>
          </p:cNvPr>
          <p:cNvSpPr/>
          <p:nvPr/>
        </p:nvSpPr>
        <p:spPr>
          <a:xfrm>
            <a:off x="0" y="365125"/>
            <a:ext cx="12191998" cy="1325563"/>
          </a:xfrm>
          <a:prstGeom prst="rect">
            <a:avLst/>
          </a:prstGeom>
          <a:solidFill>
            <a:srgbClr val="D45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Shape 151"/>
          <p:cNvSpPr txBox="1">
            <a:spLocks noGrp="1"/>
          </p:cNvSpPr>
          <p:nvPr>
            <p:ph type="title"/>
          </p:nvPr>
        </p:nvSpPr>
        <p:spPr>
          <a:xfrm>
            <a:off x="0" y="365125"/>
            <a:ext cx="12192000"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Font typeface="Georgia"/>
              <a:buNone/>
            </a:pPr>
            <a:r>
              <a:rPr lang="en-US" sz="4800" i="0" u="none" strike="noStrike" cap="none" dirty="0">
                <a:latin typeface="Georgia"/>
                <a:ea typeface="Georgia"/>
                <a:cs typeface="Georgia"/>
                <a:sym typeface="Georgia"/>
              </a:rPr>
              <a:t>Choosing a Topic</a:t>
            </a:r>
            <a:endParaRPr dirty="0"/>
          </a:p>
        </p:txBody>
      </p:sp>
      <p:sp>
        <p:nvSpPr>
          <p:cNvPr id="152" name="Shape 152"/>
          <p:cNvSpPr txBox="1">
            <a:spLocks noGrp="1"/>
          </p:cNvSpPr>
          <p:nvPr>
            <p:ph idx="1"/>
          </p:nvPr>
        </p:nvSpPr>
        <p:spPr>
          <a:xfrm>
            <a:off x="914400" y="1975833"/>
            <a:ext cx="10523349" cy="4050900"/>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Choose a </a:t>
            </a:r>
            <a:r>
              <a:rPr lang="en-US" sz="2800" b="0" i="1" u="none" strike="noStrike" cap="none" dirty="0">
                <a:solidFill>
                  <a:schemeClr val="dk1"/>
                </a:solidFill>
                <a:latin typeface="Georgia" panose="02040502050405020303" pitchFamily="18" charset="0"/>
                <a:ea typeface="Trebuchet MS"/>
                <a:cs typeface="Trebuchet MS"/>
                <a:sym typeface="Trebuchet MS"/>
              </a:rPr>
              <a:t>specific</a:t>
            </a:r>
            <a:r>
              <a:rPr lang="en-US" sz="2800" b="0" i="0" u="none" strike="noStrike" cap="none" dirty="0">
                <a:solidFill>
                  <a:schemeClr val="dk1"/>
                </a:solidFill>
                <a:latin typeface="Georgia" panose="02040502050405020303" pitchFamily="18" charset="0"/>
                <a:ea typeface="Trebuchet MS"/>
                <a:cs typeface="Trebuchet MS"/>
                <a:sym typeface="Trebuchet MS"/>
              </a:rPr>
              <a:t> </a:t>
            </a:r>
            <a:r>
              <a:rPr lang="en-US" sz="2800" dirty="0">
                <a:latin typeface="Georgia" panose="02040502050405020303" pitchFamily="18" charset="0"/>
              </a:rPr>
              <a:t>event that you experienced that centers around a </a:t>
            </a:r>
            <a:r>
              <a:rPr lang="en-US" sz="2800" i="1" dirty="0">
                <a:latin typeface="Georgia" panose="02040502050405020303" pitchFamily="18" charset="0"/>
              </a:rPr>
              <a:t>specific </a:t>
            </a:r>
            <a:r>
              <a:rPr lang="en-US" sz="2800" dirty="0">
                <a:latin typeface="Georgia" panose="02040502050405020303" pitchFamily="18" charset="0"/>
              </a:rPr>
              <a:t>place.</a:t>
            </a:r>
            <a:endParaRPr sz="2800" dirty="0">
              <a:latin typeface="Georgia" panose="02040502050405020303" pitchFamily="18" charset="0"/>
            </a:endParaRPr>
          </a:p>
          <a:p>
            <a:pPr marR="0" lvl="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Could you give someone an address to the place or describe it well enough that they could find the exact spot?</a:t>
            </a:r>
            <a:endParaRPr dirty="0">
              <a:latin typeface="Georgia" panose="02040502050405020303" pitchFamily="18" charset="0"/>
            </a:endParaRPr>
          </a:p>
          <a:p>
            <a:pPr marL="723901" marR="0" lvl="1" indent="-457200" algn="l" rtl="0">
              <a:lnSpc>
                <a:spcPct val="100000"/>
              </a:lnSpc>
              <a:spcBef>
                <a:spcPts val="0"/>
              </a:spcBef>
              <a:spcAft>
                <a:spcPts val="1200"/>
              </a:spcAft>
              <a:buClr>
                <a:srgbClr val="D45836"/>
              </a:buClr>
              <a:buSzPts val="2380"/>
              <a:buFont typeface="Courier New" panose="02070309020205020404" pitchFamily="49" charset="0"/>
              <a:buChar char="o"/>
            </a:pPr>
            <a:r>
              <a:rPr lang="en-US" sz="2800" b="0" i="0" u="none" strike="noStrike" cap="none" dirty="0">
                <a:solidFill>
                  <a:schemeClr val="dk1"/>
                </a:solidFill>
                <a:latin typeface="Georgia" panose="02040502050405020303" pitchFamily="18" charset="0"/>
                <a:ea typeface="Trebuchet MS"/>
                <a:cs typeface="Trebuchet MS"/>
                <a:sym typeface="Trebuchet MS"/>
              </a:rPr>
              <a:t>“Onalaska” is too broad, but “The YMCA in Onalaska” is specific enough.</a:t>
            </a:r>
            <a:endParaRPr dirty="0">
              <a:latin typeface="Georgia" panose="020405020504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10158</TotalTime>
  <Words>1358</Words>
  <Application>Microsoft Office PowerPoint</Application>
  <PresentationFormat>Widescreen</PresentationFormat>
  <Paragraphs>78</Paragraphs>
  <Slides>16</Slides>
  <Notes>16</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AngsanaUPC</vt:lpstr>
      <vt:lpstr>Arial</vt:lpstr>
      <vt:lpstr>Calibri</vt:lpstr>
      <vt:lpstr>Calibri Light</vt:lpstr>
      <vt:lpstr>Courier New</vt:lpstr>
      <vt:lpstr>Georgia</vt:lpstr>
      <vt:lpstr>Noto Sans Symbols</vt:lpstr>
      <vt:lpstr>Times New Roman</vt:lpstr>
      <vt:lpstr>Trebuchet MS</vt:lpstr>
      <vt:lpstr>Office Theme</vt:lpstr>
      <vt:lpstr>Personal    Narrative Writing</vt:lpstr>
      <vt:lpstr>Lesson Road Map</vt:lpstr>
      <vt:lpstr>What were some of the Hear, Here stories you found most interesting or thought provoking?</vt:lpstr>
      <vt:lpstr>What makes a good Hear, Here story? </vt:lpstr>
      <vt:lpstr>Example Narrative </vt:lpstr>
      <vt:lpstr>Kate Parker </vt:lpstr>
      <vt:lpstr>What makes a good Hear, Here story? </vt:lpstr>
      <vt:lpstr>Writing Organizer</vt:lpstr>
      <vt:lpstr>Choosing a Topic</vt:lpstr>
      <vt:lpstr>Introduction</vt:lpstr>
      <vt:lpstr>Main Story </vt:lpstr>
      <vt:lpstr>Conclusion</vt:lpstr>
      <vt:lpstr>Ending Sentence</vt:lpstr>
      <vt:lpstr>Edit, Edit, Edit!</vt:lpstr>
      <vt:lpstr>Rubric</vt:lpstr>
      <vt:lpstr>Work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Narrative Writing</dc:title>
  <dc:creator>Sara Krueger</dc:creator>
  <cp:lastModifiedBy>Sara Krueger</cp:lastModifiedBy>
  <cp:revision>19</cp:revision>
  <dcterms:modified xsi:type="dcterms:W3CDTF">2018-08-12T17:22:03Z</dcterms:modified>
</cp:coreProperties>
</file>