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8" r:id="rId2"/>
    <p:sldId id="269" r:id="rId3"/>
    <p:sldId id="270" r:id="rId4"/>
    <p:sldId id="271" r:id="rId5"/>
    <p:sldId id="272" r:id="rId6"/>
    <p:sldId id="273" r:id="rId7"/>
    <p:sldId id="27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862FF-420F-44B9-BB32-517E32778F4C}" type="datetimeFigureOut">
              <a:rPr lang="en-US" smtClean="0"/>
              <a:t>8/26/2018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30153-1624-4096-9D5D-F0D86B4F6ACA}" type="slidenum">
              <a:rPr lang="en-US" smtClean="0"/>
              <a:t>‹#›</a:t>
            </a:fld>
            <a:endParaRPr lang="en-US"/>
          </a:p>
        </p:txBody>
      </p:sp>
    </p:spTree>
    <p:extLst>
      <p:ext uri="{BB962C8B-B14F-4D97-AF65-F5344CB8AC3E}">
        <p14:creationId xmlns:p14="http://schemas.microsoft.com/office/powerpoint/2010/main" val="75091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d4b261b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d4b261b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dirty="0">
                <a:solidFill>
                  <a:schemeClr val="dk1"/>
                </a:solidFill>
              </a:rPr>
              <a:t>Click the </a:t>
            </a:r>
            <a:r>
              <a:rPr lang="en-US" dirty="0">
                <a:solidFill>
                  <a:schemeClr val="dk1"/>
                </a:solidFill>
              </a:rPr>
              <a:t>icon </a:t>
            </a:r>
            <a:r>
              <a:rPr lang="en" dirty="0">
                <a:solidFill>
                  <a:schemeClr val="dk1"/>
                </a:solidFill>
              </a:rPr>
              <a:t>to </a:t>
            </a:r>
            <a:r>
              <a:rPr lang="en-US" dirty="0">
                <a:solidFill>
                  <a:schemeClr val="dk1"/>
                </a:solidFill>
              </a:rPr>
              <a:t>the</a:t>
            </a:r>
            <a:r>
              <a:rPr lang="en-US" baseline="0" dirty="0">
                <a:solidFill>
                  <a:schemeClr val="dk1"/>
                </a:solidFill>
              </a:rPr>
              <a:t> story.</a:t>
            </a:r>
          </a:p>
          <a:p>
            <a:pPr marL="0" lvl="0" indent="0">
              <a:spcBef>
                <a:spcPts val="0"/>
              </a:spcBef>
              <a:spcAft>
                <a:spcPts val="0"/>
              </a:spcAft>
              <a:buClr>
                <a:schemeClr val="dk1"/>
              </a:buClr>
              <a:buSzPts val="1100"/>
              <a:buFont typeface="Arial"/>
              <a:buNone/>
            </a:pPr>
            <a:endParaRPr lang="en-US" baseline="0" dirty="0">
              <a:solidFill>
                <a:schemeClr val="dk1"/>
              </a:solidFill>
            </a:endParaRPr>
          </a:p>
          <a:p>
            <a:pPr marL="0" lvl="0" indent="0">
              <a:spcBef>
                <a:spcPts val="0"/>
              </a:spcBef>
              <a:spcAft>
                <a:spcPts val="0"/>
              </a:spcAft>
              <a:buClr>
                <a:schemeClr val="dk1"/>
              </a:buClr>
              <a:buSzPts val="1100"/>
              <a:buFont typeface="Arial"/>
              <a:buNone/>
            </a:pPr>
            <a:r>
              <a:rPr lang="en-US" baseline="0" dirty="0">
                <a:solidFill>
                  <a:schemeClr val="dk1"/>
                </a:solidFill>
              </a:rPr>
              <a:t>It can also be accessed </a:t>
            </a:r>
            <a:r>
              <a:rPr lang="en" dirty="0">
                <a:solidFill>
                  <a:schemeClr val="dk1"/>
                </a:solidFill>
              </a:rPr>
              <a:t>on the </a:t>
            </a:r>
            <a:r>
              <a:rPr lang="en" i="1" dirty="0">
                <a:solidFill>
                  <a:schemeClr val="dk1"/>
                </a:solidFill>
              </a:rPr>
              <a:t>Hear, Here </a:t>
            </a:r>
            <a:r>
              <a:rPr lang="en" dirty="0">
                <a:solidFill>
                  <a:schemeClr val="dk1"/>
                </a:solidFill>
              </a:rPr>
              <a:t>website</a:t>
            </a:r>
            <a:r>
              <a:rPr lang="en-US" dirty="0">
                <a:solidFill>
                  <a:schemeClr val="dk1"/>
                </a:solidFill>
              </a:rPr>
              <a:t>:</a:t>
            </a:r>
          </a:p>
          <a:p>
            <a:pPr marL="0" lvl="0" indent="0">
              <a:spcBef>
                <a:spcPts val="0"/>
              </a:spcBef>
              <a:spcAft>
                <a:spcPts val="0"/>
              </a:spcAft>
              <a:buClr>
                <a:schemeClr val="dk1"/>
              </a:buClr>
              <a:buSzPts val="1100"/>
              <a:buFont typeface="Arial"/>
              <a:buNone/>
            </a:pPr>
            <a:r>
              <a:rPr lang="en-US" dirty="0">
                <a:solidFill>
                  <a:schemeClr val="dk1"/>
                </a:solidFill>
              </a:rPr>
              <a:t>http://</a:t>
            </a:r>
            <a:r>
              <a:rPr lang="en-US" dirty="0" err="1">
                <a:solidFill>
                  <a:schemeClr val="dk1"/>
                </a:solidFill>
              </a:rPr>
              <a:t>www.hearherelacrosse.org</a:t>
            </a:r>
            <a:r>
              <a:rPr lang="en-US" dirty="0">
                <a:solidFill>
                  <a:schemeClr val="dk1"/>
                </a:solidFill>
              </a:rPr>
              <a:t>/story/fellows_sarah_jane_1/</a:t>
            </a:r>
          </a:p>
          <a:p>
            <a:pPr marL="0" lvl="0" indent="0">
              <a:spcBef>
                <a:spcPts val="0"/>
              </a:spcBef>
              <a:spcAft>
                <a:spcPts val="0"/>
              </a:spcAft>
              <a:buClr>
                <a:schemeClr val="dk1"/>
              </a:buClr>
              <a:buSzPts val="1100"/>
              <a:buFont typeface="Arial"/>
              <a:buNone/>
            </a:pPr>
            <a:endParaRPr dirty="0">
              <a:solidFill>
                <a:schemeClr val="dk1"/>
              </a:solidFill>
            </a:endParaRPr>
          </a:p>
          <a:p>
            <a:pPr marL="0" lvl="0" indent="0">
              <a:spcBef>
                <a:spcPts val="0"/>
              </a:spcBef>
              <a:spcAft>
                <a:spcPts val="0"/>
              </a:spcAft>
              <a:buClr>
                <a:schemeClr val="dk1"/>
              </a:buClr>
              <a:buSzPts val="1100"/>
              <a:buFont typeface="Arial"/>
              <a:buNone/>
            </a:pPr>
            <a:endParaRPr dirty="0">
              <a:solidFill>
                <a:schemeClr val="dk1"/>
              </a:solidFill>
            </a:endParaRPr>
          </a:p>
          <a:p>
            <a:pPr marL="0" lvl="0" indent="0" rtl="0">
              <a:spcBef>
                <a:spcPts val="0"/>
              </a:spcBef>
              <a:spcAft>
                <a:spcPts val="0"/>
              </a:spcAft>
              <a:buClr>
                <a:schemeClr val="dk1"/>
              </a:buClr>
              <a:buSzPts val="1100"/>
              <a:buFont typeface="Arial"/>
              <a:buNone/>
            </a:pPr>
            <a:r>
              <a:rPr lang="en" b="1" dirty="0">
                <a:solidFill>
                  <a:schemeClr val="dk1"/>
                </a:solidFill>
              </a:rPr>
              <a:t>Optional-Artful Thinking</a:t>
            </a:r>
            <a:r>
              <a:rPr lang="en" dirty="0">
                <a:solidFill>
                  <a:schemeClr val="dk1"/>
                </a:solidFill>
              </a:rPr>
              <a:t>: Ask students to look at the image. What do they see? What do they wonder about the picture (do they have questions about what they see?). What do they think is happening in the picture? </a:t>
            </a:r>
            <a:endParaRPr dirty="0">
              <a:solidFill>
                <a:schemeClr val="dk1"/>
              </a:solidFill>
            </a:endParaRPr>
          </a:p>
        </p:txBody>
      </p:sp>
    </p:spTree>
    <p:extLst>
      <p:ext uri="{BB962C8B-B14F-4D97-AF65-F5344CB8AC3E}">
        <p14:creationId xmlns:p14="http://schemas.microsoft.com/office/powerpoint/2010/main" val="16503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4b261b8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d4b261b8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rgbClr val="222222"/>
                </a:solidFill>
                <a:highlight>
                  <a:schemeClr val="lt1"/>
                </a:highlight>
              </a:rPr>
              <a:t>These questions will check for immediate recall as well as making deeper connections to the meaning of the river to different individuals (preparing them for the activity at the end of the lesson). </a:t>
            </a:r>
            <a:endParaRPr dirty="0">
              <a:solidFill>
                <a:srgbClr val="222222"/>
              </a:solidFill>
              <a:highlight>
                <a:schemeClr val="lt1"/>
              </a:highlight>
            </a:endParaRPr>
          </a:p>
          <a:p>
            <a:pPr marL="0" lvl="0" indent="0">
              <a:spcBef>
                <a:spcPts val="0"/>
              </a:spcBef>
              <a:spcAft>
                <a:spcPts val="0"/>
              </a:spcAft>
              <a:buNone/>
            </a:pPr>
            <a:endParaRPr dirty="0">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dirty="0">
                <a:solidFill>
                  <a:srgbClr val="222222"/>
                </a:solidFill>
                <a:highlight>
                  <a:schemeClr val="lt1"/>
                </a:highlight>
              </a:rPr>
              <a:t>What types of animals would Sarah find at her grandfather’s business?</a:t>
            </a:r>
            <a:endParaRPr b="1" dirty="0">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dirty="0">
                <a:solidFill>
                  <a:srgbClr val="222222"/>
                </a:solidFill>
                <a:highlight>
                  <a:schemeClr val="lt1"/>
                </a:highlight>
              </a:rPr>
              <a:t>Snakes and spiders</a:t>
            </a:r>
            <a:endParaRPr dirty="0">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dirty="0">
                <a:solidFill>
                  <a:srgbClr val="222222"/>
                </a:solidFill>
                <a:highlight>
                  <a:schemeClr val="lt1"/>
                </a:highlight>
              </a:rPr>
              <a:t>What was the business that Sarah’s grandfather had?</a:t>
            </a:r>
            <a:endParaRPr b="1" dirty="0">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dirty="0">
                <a:solidFill>
                  <a:srgbClr val="222222"/>
                </a:solidFill>
                <a:highlight>
                  <a:schemeClr val="lt1"/>
                </a:highlight>
              </a:rPr>
              <a:t>He sold bananas (and some other foods)</a:t>
            </a:r>
            <a:endParaRPr dirty="0">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dirty="0">
                <a:solidFill>
                  <a:srgbClr val="222222"/>
                </a:solidFill>
                <a:highlight>
                  <a:schemeClr val="lt1"/>
                </a:highlight>
              </a:rPr>
              <a:t>How did Sarah feel in her story?</a:t>
            </a:r>
            <a:endParaRPr b="1" dirty="0">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dirty="0">
                <a:solidFill>
                  <a:srgbClr val="222222"/>
                </a:solidFill>
                <a:highlight>
                  <a:schemeClr val="lt1"/>
                </a:highlight>
              </a:rPr>
              <a:t>Answers will vary based on how students interpreted the story. They might say she had fun and enjoyed working with her grandfather and the bananas. Students might say scared because of the spiders and snakes. Let them give their own answers and explain their interpretation. </a:t>
            </a:r>
            <a:endParaRPr dirty="0">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dirty="0">
                <a:solidFill>
                  <a:srgbClr val="222222"/>
                </a:solidFill>
                <a:highlight>
                  <a:schemeClr val="lt1"/>
                </a:highlight>
              </a:rPr>
              <a:t>What did the river bring Sarah and her family?</a:t>
            </a:r>
            <a:endParaRPr b="1" dirty="0">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dirty="0">
                <a:solidFill>
                  <a:srgbClr val="222222"/>
                </a:solidFill>
                <a:highlight>
                  <a:schemeClr val="lt1"/>
                </a:highlight>
              </a:rPr>
              <a:t>Answers can vary. This may take some time for students to think about as it is not stated clearly in the story. In the most literal sense, they are getting bananas. They could also say food, resources, or even income/revenue. </a:t>
            </a:r>
            <a:endParaRPr dirty="0">
              <a:solidFill>
                <a:srgbClr val="222222"/>
              </a:solidFill>
              <a:highlight>
                <a:schemeClr val="lt1"/>
              </a:highlight>
            </a:endParaRPr>
          </a:p>
        </p:txBody>
      </p:sp>
    </p:spTree>
    <p:extLst>
      <p:ext uri="{BB962C8B-B14F-4D97-AF65-F5344CB8AC3E}">
        <p14:creationId xmlns:p14="http://schemas.microsoft.com/office/powerpoint/2010/main" val="142101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d4b261b8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d4b261b8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Click the </a:t>
            </a:r>
            <a:r>
              <a:rPr lang="en-US" dirty="0"/>
              <a:t>icon</a:t>
            </a:r>
            <a:r>
              <a:rPr lang="en-US" baseline="0" dirty="0"/>
              <a:t> to listen to Mai’s story.</a:t>
            </a:r>
          </a:p>
          <a:p>
            <a:pPr marL="0" lvl="0" indent="0">
              <a:spcBef>
                <a:spcPts val="0"/>
              </a:spcBef>
              <a:spcAft>
                <a:spcPts val="0"/>
              </a:spcAft>
              <a:buNone/>
            </a:pPr>
            <a:endParaRPr lang="en-US" baseline="0" dirty="0"/>
          </a:p>
          <a:p>
            <a:pPr marL="0" lvl="0" indent="0">
              <a:spcBef>
                <a:spcPts val="0"/>
              </a:spcBef>
              <a:spcAft>
                <a:spcPts val="0"/>
              </a:spcAft>
              <a:buNone/>
            </a:pPr>
            <a:r>
              <a:rPr lang="en-US" baseline="0" dirty="0"/>
              <a:t>The story can also be accessed </a:t>
            </a:r>
            <a:r>
              <a:rPr lang="en" dirty="0"/>
              <a:t>on the </a:t>
            </a:r>
            <a:r>
              <a:rPr lang="en" i="1" dirty="0"/>
              <a:t>Hear, Here </a:t>
            </a:r>
            <a:r>
              <a:rPr lang="en" dirty="0"/>
              <a:t>website</a:t>
            </a:r>
            <a:r>
              <a:rPr lang="en-US" dirty="0"/>
              <a:t>:</a:t>
            </a:r>
          </a:p>
          <a:p>
            <a:pPr marL="0" lvl="0" indent="0">
              <a:spcBef>
                <a:spcPts val="0"/>
              </a:spcBef>
              <a:spcAft>
                <a:spcPts val="0"/>
              </a:spcAft>
              <a:buNone/>
            </a:pPr>
            <a:r>
              <a:rPr lang="en-US" dirty="0"/>
              <a:t>http://</a:t>
            </a:r>
            <a:r>
              <a:rPr lang="en-US" dirty="0" err="1"/>
              <a:t>www.hearherelacrosse.org</a:t>
            </a:r>
            <a:r>
              <a:rPr lang="en-US" dirty="0"/>
              <a:t>/story/chao_mai_1/</a:t>
            </a:r>
          </a:p>
          <a:p>
            <a:pPr marL="0" lvl="0" indent="0">
              <a:spcBef>
                <a:spcPts val="0"/>
              </a:spcBef>
              <a:spcAft>
                <a:spcPts val="0"/>
              </a:spcAft>
              <a:buNone/>
            </a:pPr>
            <a:endParaRPr dirty="0"/>
          </a:p>
          <a:p>
            <a:pPr marL="0" lvl="0" indent="0">
              <a:spcBef>
                <a:spcPts val="0"/>
              </a:spcBef>
              <a:spcAft>
                <a:spcPts val="0"/>
              </a:spcAft>
              <a:buNone/>
            </a:pPr>
            <a:endParaRPr dirty="0"/>
          </a:p>
          <a:p>
            <a:pPr marL="0" lvl="0" indent="0" rtl="0">
              <a:spcBef>
                <a:spcPts val="0"/>
              </a:spcBef>
              <a:spcAft>
                <a:spcPts val="0"/>
              </a:spcAft>
              <a:buNone/>
            </a:pPr>
            <a:r>
              <a:rPr lang="en" b="1" dirty="0"/>
              <a:t>Optional-Artful Thinking</a:t>
            </a:r>
            <a:r>
              <a:rPr lang="en" dirty="0"/>
              <a:t>: Ask students what the see in each image. What do they wonder (what questions do they have)? Do they see any similarities between the images? How about differences? </a:t>
            </a:r>
            <a:endParaRPr dirty="0"/>
          </a:p>
        </p:txBody>
      </p:sp>
    </p:spTree>
    <p:extLst>
      <p:ext uri="{BB962C8B-B14F-4D97-AF65-F5344CB8AC3E}">
        <p14:creationId xmlns:p14="http://schemas.microsoft.com/office/powerpoint/2010/main" val="87872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d4b261b8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d4b261b8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222222"/>
                </a:solidFill>
                <a:highlight>
                  <a:schemeClr val="lt1"/>
                </a:highlight>
              </a:rPr>
              <a:t>These questions will check for immediate recall as well as making deeper connections to the meaning of the river to different individuals (preparing them for the activity at the end of the lesson). </a:t>
            </a:r>
            <a:endParaRPr>
              <a:solidFill>
                <a:srgbClr val="222222"/>
              </a:solidFill>
              <a:highlight>
                <a:schemeClr val="lt1"/>
              </a:highlight>
            </a:endParaRPr>
          </a:p>
          <a:p>
            <a:pPr marL="0" lvl="0" indent="0">
              <a:spcBef>
                <a:spcPts val="0"/>
              </a:spcBef>
              <a:spcAft>
                <a:spcPts val="0"/>
              </a:spcAft>
              <a:buNone/>
            </a:pPr>
            <a:endParaRPr>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a:solidFill>
                  <a:srgbClr val="222222"/>
                </a:solidFill>
                <a:highlight>
                  <a:schemeClr val="lt1"/>
                </a:highlight>
              </a:rPr>
              <a:t>Where are Mai and her mother from?</a:t>
            </a:r>
            <a:endParaRPr b="1">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a:solidFill>
                  <a:srgbClr val="222222"/>
                </a:solidFill>
                <a:highlight>
                  <a:schemeClr val="lt1"/>
                </a:highlight>
              </a:rPr>
              <a:t>Laos. Students may mention the Vietnam War. If this has been discussed previously, expand on this and make connections. </a:t>
            </a:r>
            <a:endParaRPr>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a:solidFill>
                  <a:srgbClr val="222222"/>
                </a:solidFill>
                <a:highlight>
                  <a:schemeClr val="lt1"/>
                </a:highlight>
              </a:rPr>
              <a:t>How does she make connections between the Mekong and Mississippi Rivers?</a:t>
            </a:r>
            <a:endParaRPr b="1">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a:solidFill>
                  <a:srgbClr val="222222"/>
                </a:solidFill>
                <a:highlight>
                  <a:schemeClr val="lt1"/>
                </a:highlight>
              </a:rPr>
              <a:t>Mai makes connections between her mother’s experiences along the Mekong with her own along the Mississippi. Both of them had life changing experiences in front of these rivers. Her mother contemplated her future as she fled Laos for Thailand before coming to America. Mai’s husband proposed to her in front of the Mississippi River. Both of these rivers helped lead them in new directions in their lives. </a:t>
            </a:r>
            <a:endParaRPr>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a:solidFill>
                  <a:srgbClr val="222222"/>
                </a:solidFill>
                <a:highlight>
                  <a:schemeClr val="lt1"/>
                </a:highlight>
              </a:rPr>
              <a:t>How did Mai feel in her poem?</a:t>
            </a:r>
            <a:endParaRPr b="1">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a:solidFill>
                  <a:srgbClr val="222222"/>
                </a:solidFill>
                <a:highlight>
                  <a:schemeClr val="lt1"/>
                </a:highlight>
              </a:rPr>
              <a:t>Answers will vary based on how students interpreted the poem. Some answers may include nostalgic, since she is looking back on past events. They may say happy since she is talking about her engagement and her mother starting a new life in America. They may say sad if they are thinking more about her mother having to flee her home country. </a:t>
            </a:r>
            <a:endParaRPr>
              <a:solidFill>
                <a:srgbClr val="222222"/>
              </a:solidFill>
              <a:highlight>
                <a:schemeClr val="lt1"/>
              </a:highlight>
            </a:endParaRPr>
          </a:p>
          <a:p>
            <a:pPr marL="457200" lvl="0" indent="-298450" rtl="0">
              <a:spcBef>
                <a:spcPts val="0"/>
              </a:spcBef>
              <a:spcAft>
                <a:spcPts val="0"/>
              </a:spcAft>
              <a:buClr>
                <a:srgbClr val="222222"/>
              </a:buClr>
              <a:buSzPts val="1100"/>
              <a:buChar char="●"/>
            </a:pPr>
            <a:r>
              <a:rPr lang="en" b="1">
                <a:solidFill>
                  <a:srgbClr val="222222"/>
                </a:solidFill>
                <a:highlight>
                  <a:schemeClr val="lt1"/>
                </a:highlight>
              </a:rPr>
              <a:t>What did the river(s) bring Mai?</a:t>
            </a:r>
            <a:endParaRPr b="1">
              <a:solidFill>
                <a:srgbClr val="222222"/>
              </a:solidFill>
              <a:highlight>
                <a:schemeClr val="lt1"/>
              </a:highlight>
            </a:endParaRPr>
          </a:p>
          <a:p>
            <a:pPr marL="914400" lvl="1" indent="-298450" rtl="0">
              <a:spcBef>
                <a:spcPts val="0"/>
              </a:spcBef>
              <a:spcAft>
                <a:spcPts val="0"/>
              </a:spcAft>
              <a:buClr>
                <a:srgbClr val="222222"/>
              </a:buClr>
              <a:buSzPts val="1100"/>
              <a:buChar char="○"/>
            </a:pPr>
            <a:r>
              <a:rPr lang="en">
                <a:solidFill>
                  <a:srgbClr val="222222"/>
                </a:solidFill>
                <a:highlight>
                  <a:schemeClr val="lt1"/>
                </a:highlight>
              </a:rPr>
              <a:t>Answers will vary. Students will need to think more abstractly as this poem is primarily about memories and emotion. They may say that the river brought her happiness during her engagement. The river also brought her memories from the past as she looks back on her engagement and her mother’s experiences as a refugee. It brings her hope for a better future. It brings her life (the repeated mention of the river’s “heartbeat”). </a:t>
            </a:r>
            <a:endParaRPr>
              <a:solidFill>
                <a:srgbClr val="222222"/>
              </a:solidFill>
              <a:highlight>
                <a:schemeClr val="lt1"/>
              </a:highlight>
            </a:endParaRPr>
          </a:p>
        </p:txBody>
      </p:sp>
    </p:spTree>
    <p:extLst>
      <p:ext uri="{BB962C8B-B14F-4D97-AF65-F5344CB8AC3E}">
        <p14:creationId xmlns:p14="http://schemas.microsoft.com/office/powerpoint/2010/main" val="53585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9aafb6c3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9aafb6c3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Hand out a sheet of blank paper and a sheet of lined paper to each student. Set up any necessary art materials. </a:t>
            </a:r>
            <a:endParaRPr/>
          </a:p>
        </p:txBody>
      </p:sp>
    </p:spTree>
    <p:extLst>
      <p:ext uri="{BB962C8B-B14F-4D97-AF65-F5344CB8AC3E}">
        <p14:creationId xmlns:p14="http://schemas.microsoft.com/office/powerpoint/2010/main" val="1640909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a88980fba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a88980fba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Read students the prompt above. This will give them an idea of where the activity is going.</a:t>
            </a:r>
            <a:endParaRPr/>
          </a:p>
          <a:p>
            <a:pPr marL="0" lvl="0" indent="0">
              <a:spcBef>
                <a:spcPts val="0"/>
              </a:spcBef>
              <a:spcAft>
                <a:spcPts val="0"/>
              </a:spcAft>
              <a:buNone/>
            </a:pPr>
            <a:endParaRPr/>
          </a:p>
        </p:txBody>
      </p:sp>
    </p:spTree>
    <p:extLst>
      <p:ext uri="{BB962C8B-B14F-4D97-AF65-F5344CB8AC3E}">
        <p14:creationId xmlns:p14="http://schemas.microsoft.com/office/powerpoint/2010/main" val="77310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a88980fba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a88980fba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1731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FD65-B74A-44AC-8B43-27E5871C52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A69AAA-01C5-480B-9CBF-0D97D3D49C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4BC8E5-A71A-4E61-97D2-ED552719F38E}"/>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5" name="Footer Placeholder 4">
            <a:extLst>
              <a:ext uri="{FF2B5EF4-FFF2-40B4-BE49-F238E27FC236}">
                <a16:creationId xmlns:a16="http://schemas.microsoft.com/office/drawing/2014/main" id="{2033135F-A3DB-4F47-AACB-731CAB87D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D135B-DE73-498A-92B3-31AFB2B4C022}"/>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42371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261E-0B8D-4B6A-9A44-323DD9B604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37E3F-B752-4D56-BF62-9E19F244C8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5D9FF-2E9D-4966-812E-670794BE7B11}"/>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5" name="Footer Placeholder 4">
            <a:extLst>
              <a:ext uri="{FF2B5EF4-FFF2-40B4-BE49-F238E27FC236}">
                <a16:creationId xmlns:a16="http://schemas.microsoft.com/office/drawing/2014/main" id="{4C32C1A9-83E8-4F32-9D67-116B27D8E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B136C-7A67-490C-AD70-5E3B047BEDEC}"/>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678850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10F4F-75CE-464A-A12F-1E86CAC137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F1F0E5-53AA-4B5A-9A7A-FE9A255F97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A6557-1CAB-43CD-90B9-BA9DD8877D34}"/>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5" name="Footer Placeholder 4">
            <a:extLst>
              <a:ext uri="{FF2B5EF4-FFF2-40B4-BE49-F238E27FC236}">
                <a16:creationId xmlns:a16="http://schemas.microsoft.com/office/drawing/2014/main" id="{581715B9-5462-4807-AD26-7DB882346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5407D-044A-4F66-BD65-A833A0E97116}"/>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178247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0432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7963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0945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54FB-0A38-49CD-BB80-C89EA4CD13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E6C398-A25F-4122-89BE-0680715FD5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9E9EF-8FBF-4318-980C-B4CDB171FEA3}"/>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5" name="Footer Placeholder 4">
            <a:extLst>
              <a:ext uri="{FF2B5EF4-FFF2-40B4-BE49-F238E27FC236}">
                <a16:creationId xmlns:a16="http://schemas.microsoft.com/office/drawing/2014/main" id="{5B784ADE-D4BB-4D47-A022-361946C1A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0B59C-D6E4-4151-A0CE-94A1C36BB35A}"/>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68724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8479-9AD5-4474-A9FC-B3BB52DE1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24CE27-32C3-4818-90FA-D2B8AA3A4F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A8A4E3-3AD4-4D96-96A9-D23B0CD42331}"/>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5" name="Footer Placeholder 4">
            <a:extLst>
              <a:ext uri="{FF2B5EF4-FFF2-40B4-BE49-F238E27FC236}">
                <a16:creationId xmlns:a16="http://schemas.microsoft.com/office/drawing/2014/main" id="{8945ABC0-836B-49C4-A726-854A5E5E7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1DD0-5E2F-4C9F-85D8-B4A205443F4A}"/>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375066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D3CE-2AC3-42FA-9071-F1A5A4B7E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33AA97-764B-4DDB-A83F-92BBA1142B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E541FA-67B9-43D0-B7F7-FA1C4CF605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1A784F-51A3-4FF7-B65D-57515CE9D06E}"/>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6" name="Footer Placeholder 5">
            <a:extLst>
              <a:ext uri="{FF2B5EF4-FFF2-40B4-BE49-F238E27FC236}">
                <a16:creationId xmlns:a16="http://schemas.microsoft.com/office/drawing/2014/main" id="{9F96AD81-98FC-4C55-835A-0D8E46755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6D49F-9FB6-40AA-8782-1BCEE02C0802}"/>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87985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8C2D-D1EF-4F58-B15B-BF287E8DAF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CFDF50-992C-4CA2-A102-C25A1E01B1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6C6115-FD4D-4918-AD19-1444811D8E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116D6A-3E81-4CAB-8493-A3A951435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6CAA82-068F-49C8-8E0F-B289042C53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8CC7A9-EC4D-430E-86B8-80117E8B5C5B}"/>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8" name="Footer Placeholder 7">
            <a:extLst>
              <a:ext uri="{FF2B5EF4-FFF2-40B4-BE49-F238E27FC236}">
                <a16:creationId xmlns:a16="http://schemas.microsoft.com/office/drawing/2014/main" id="{416DB7A2-EC6F-4936-A276-00121A333E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0B6B8F-B177-49B9-A600-B802F287BF38}"/>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322960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749B-4E07-4F92-9B57-5DB407358D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308AD4-DC81-4C28-AE2A-89152A090365}"/>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4" name="Footer Placeholder 3">
            <a:extLst>
              <a:ext uri="{FF2B5EF4-FFF2-40B4-BE49-F238E27FC236}">
                <a16:creationId xmlns:a16="http://schemas.microsoft.com/office/drawing/2014/main" id="{31226837-3927-481B-AB8C-40DF2F3198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B5A410-D8E3-48FB-866B-0676D4C1B711}"/>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406420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A4B16-A4BE-436D-8D18-2BD035D82984}"/>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3" name="Footer Placeholder 2">
            <a:extLst>
              <a:ext uri="{FF2B5EF4-FFF2-40B4-BE49-F238E27FC236}">
                <a16:creationId xmlns:a16="http://schemas.microsoft.com/office/drawing/2014/main" id="{09BB9FAE-5FD2-4DE0-99C1-76AFEF085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430C93-34EE-4366-B550-1F8F283AFC00}"/>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2501935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0BFBC-9449-484B-BC65-A97FFE5F4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C40847-B789-4031-A6F1-1287E25ED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F9F5C1-FD78-42AC-87BF-25888825D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BF6E22-6823-4804-A216-CE57A3788D71}"/>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6" name="Footer Placeholder 5">
            <a:extLst>
              <a:ext uri="{FF2B5EF4-FFF2-40B4-BE49-F238E27FC236}">
                <a16:creationId xmlns:a16="http://schemas.microsoft.com/office/drawing/2014/main" id="{BCB7EE66-E6A3-4544-853F-206D44E2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748EF-FDF2-4C95-978D-CA6F27C49158}"/>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197901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9671-B4D8-4A54-A8CB-5C029AB08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140AF7-A30B-439A-B328-7F69F6947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8BAD5A-4AB0-4EF7-93B2-255CDBCF6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1B1B58-6377-438C-82D7-8D2ADF3FE7C8}"/>
              </a:ext>
            </a:extLst>
          </p:cNvPr>
          <p:cNvSpPr>
            <a:spLocks noGrp="1"/>
          </p:cNvSpPr>
          <p:nvPr>
            <p:ph type="dt" sz="half" idx="10"/>
          </p:nvPr>
        </p:nvSpPr>
        <p:spPr/>
        <p:txBody>
          <a:bodyPr/>
          <a:lstStyle/>
          <a:p>
            <a:fld id="{C37B28A9-2907-42BA-848C-0C55FFB59D35}" type="datetimeFigureOut">
              <a:rPr lang="en-US" smtClean="0"/>
              <a:t>8/26/2018</a:t>
            </a:fld>
            <a:endParaRPr lang="en-US"/>
          </a:p>
        </p:txBody>
      </p:sp>
      <p:sp>
        <p:nvSpPr>
          <p:cNvPr id="6" name="Footer Placeholder 5">
            <a:extLst>
              <a:ext uri="{FF2B5EF4-FFF2-40B4-BE49-F238E27FC236}">
                <a16:creationId xmlns:a16="http://schemas.microsoft.com/office/drawing/2014/main" id="{CC7AE113-885A-4543-BF30-10CC760B8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0BC4A-B4F0-485E-8513-37DAD95AA33D}"/>
              </a:ext>
            </a:extLst>
          </p:cNvPr>
          <p:cNvSpPr>
            <a:spLocks noGrp="1"/>
          </p:cNvSpPr>
          <p:nvPr>
            <p:ph type="sldNum" sz="quarter" idx="12"/>
          </p:nvPr>
        </p:nvSpPr>
        <p:spPr/>
        <p:txBody>
          <a:bodyPr/>
          <a:lstStyle/>
          <a:p>
            <a:fld id="{EADF1E9E-B2CF-43A1-8294-BEE454E4CF7B}" type="slidenum">
              <a:rPr lang="en-US" smtClean="0"/>
              <a:t>‹#›</a:t>
            </a:fld>
            <a:endParaRPr lang="en-US"/>
          </a:p>
        </p:txBody>
      </p:sp>
    </p:spTree>
    <p:extLst>
      <p:ext uri="{BB962C8B-B14F-4D97-AF65-F5344CB8AC3E}">
        <p14:creationId xmlns:p14="http://schemas.microsoft.com/office/powerpoint/2010/main" val="306850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63A8B3-2002-4C2B-BEED-48ACE124C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608634-14B7-4F37-B7BB-8BC59B3AA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416FF-D45A-4AAA-9CB7-19A7682997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B28A9-2907-42BA-848C-0C55FFB59D35}" type="datetimeFigureOut">
              <a:rPr lang="en-US" smtClean="0"/>
              <a:t>8/26/2018</a:t>
            </a:fld>
            <a:endParaRPr lang="en-US"/>
          </a:p>
        </p:txBody>
      </p:sp>
      <p:sp>
        <p:nvSpPr>
          <p:cNvPr id="5" name="Footer Placeholder 4">
            <a:extLst>
              <a:ext uri="{FF2B5EF4-FFF2-40B4-BE49-F238E27FC236}">
                <a16:creationId xmlns:a16="http://schemas.microsoft.com/office/drawing/2014/main" id="{1A00E335-6D66-4CA0-A781-90DC601A6C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F647DE-5615-4E04-970E-9AD9C5A8FB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F1E9E-B2CF-43A1-8294-BEE454E4CF7B}" type="slidenum">
              <a:rPr lang="en-US" smtClean="0"/>
              <a:t>‹#›</a:t>
            </a:fld>
            <a:endParaRPr lang="en-US"/>
          </a:p>
        </p:txBody>
      </p:sp>
    </p:spTree>
    <p:extLst>
      <p:ext uri="{BB962C8B-B14F-4D97-AF65-F5344CB8AC3E}">
        <p14:creationId xmlns:p14="http://schemas.microsoft.com/office/powerpoint/2010/main" val="3478941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p:nvPr/>
        </p:nvSpPr>
        <p:spPr>
          <a:xfrm>
            <a:off x="545633" y="2267484"/>
            <a:ext cx="4336400" cy="4129200"/>
          </a:xfrm>
          <a:prstGeom prst="ellipse">
            <a:avLst/>
          </a:prstGeom>
          <a:solidFill>
            <a:srgbClr val="FFFFFF"/>
          </a:solidFill>
          <a:ln w="1524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4" name="Google Shape;144;p25"/>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45" name="Google Shape;145;p25"/>
          <p:cNvSpPr txBox="1">
            <a:spLocks noGrp="1"/>
          </p:cNvSpPr>
          <p:nvPr>
            <p:ph type="title"/>
          </p:nvPr>
        </p:nvSpPr>
        <p:spPr>
          <a:xfrm>
            <a:off x="358391" y="578933"/>
            <a:ext cx="6611600" cy="1007600"/>
          </a:xfrm>
          <a:prstGeom prst="rect">
            <a:avLst/>
          </a:prstGeom>
        </p:spPr>
        <p:txBody>
          <a:bodyPr spcFirstLastPara="1" vert="horz" wrap="square" lIns="121900" tIns="121900" rIns="121900" bIns="121900" rtlCol="0" anchor="b" anchorCtr="0">
            <a:noAutofit/>
          </a:bodyPr>
          <a:lstStyle/>
          <a:p>
            <a:r>
              <a:rPr lang="en" sz="5333">
                <a:latin typeface="Arvo"/>
                <a:ea typeface="Arvo"/>
                <a:cs typeface="Arvo"/>
                <a:sym typeface="Arvo"/>
              </a:rPr>
              <a:t>Sarah Jane Fellows</a:t>
            </a:r>
            <a:endParaRPr sz="5333" dirty="0">
              <a:latin typeface="Arvo"/>
              <a:ea typeface="Arvo"/>
              <a:cs typeface="Arvo"/>
              <a:sym typeface="Arvo"/>
            </a:endParaRPr>
          </a:p>
        </p:txBody>
      </p:sp>
      <p:sp>
        <p:nvSpPr>
          <p:cNvPr id="146" name="Google Shape;146;p25"/>
          <p:cNvSpPr txBox="1">
            <a:spLocks noGrp="1"/>
          </p:cNvSpPr>
          <p:nvPr>
            <p:ph type="body" idx="1"/>
          </p:nvPr>
        </p:nvSpPr>
        <p:spPr>
          <a:xfrm>
            <a:off x="841833" y="5019167"/>
            <a:ext cx="3744000" cy="1616400"/>
          </a:xfrm>
          <a:prstGeom prst="rect">
            <a:avLst/>
          </a:prstGeom>
        </p:spPr>
        <p:txBody>
          <a:bodyPr spcFirstLastPara="1" vert="horz" wrap="square" lIns="121900" tIns="121900" rIns="121900" bIns="121900" rtlCol="0" anchor="t" anchorCtr="0">
            <a:noAutofit/>
          </a:bodyPr>
          <a:lstStyle/>
          <a:p>
            <a:pPr marL="0" indent="0" algn="ctr">
              <a:buNone/>
            </a:pPr>
            <a:r>
              <a:rPr lang="en-US" sz="2400" dirty="0">
                <a:latin typeface="Arvo"/>
                <a:ea typeface="Arvo"/>
                <a:cs typeface="Arvo"/>
                <a:sym typeface="Arvo"/>
              </a:rPr>
              <a:t>Click to listen </a:t>
            </a:r>
            <a:r>
              <a:rPr lang="en-US" sz="2400">
                <a:latin typeface="Arvo"/>
                <a:ea typeface="Arvo"/>
                <a:cs typeface="Arvo"/>
                <a:sym typeface="Arvo"/>
              </a:rPr>
              <a:t>to </a:t>
            </a:r>
          </a:p>
          <a:p>
            <a:pPr marL="0" indent="0" algn="ctr">
              <a:buNone/>
            </a:pPr>
            <a:r>
              <a:rPr lang="en-US" sz="2400" dirty="0">
                <a:latin typeface="Arvo"/>
                <a:ea typeface="Arvo"/>
                <a:cs typeface="Arvo"/>
                <a:sym typeface="Arvo"/>
              </a:rPr>
              <a:t>Sarah’s story.</a:t>
            </a:r>
            <a:endParaRPr sz="2400" dirty="0">
              <a:latin typeface="Arvo"/>
              <a:ea typeface="Arvo"/>
              <a:cs typeface="Arvo"/>
              <a:sym typeface="Arvo"/>
            </a:endParaRPr>
          </a:p>
          <a:p>
            <a:pPr marL="0" indent="0">
              <a:spcBef>
                <a:spcPts val="2133"/>
              </a:spcBef>
              <a:buNone/>
            </a:pPr>
            <a:endParaRPr sz="2400" dirty="0"/>
          </a:p>
          <a:p>
            <a:pPr marL="0" indent="0">
              <a:spcBef>
                <a:spcPts val="2133"/>
              </a:spcBef>
              <a:buNone/>
            </a:pPr>
            <a:endParaRPr i="1" dirty="0"/>
          </a:p>
          <a:p>
            <a:pPr marL="0" indent="0">
              <a:spcBef>
                <a:spcPts val="2133"/>
              </a:spcBef>
              <a:spcAft>
                <a:spcPts val="2133"/>
              </a:spcAft>
              <a:buNone/>
            </a:pPr>
            <a:endParaRPr dirty="0"/>
          </a:p>
        </p:txBody>
      </p:sp>
      <p:sp>
        <p:nvSpPr>
          <p:cNvPr id="147" name="Google Shape;147;p25"/>
          <p:cNvSpPr txBox="1"/>
          <p:nvPr/>
        </p:nvSpPr>
        <p:spPr>
          <a:xfrm>
            <a:off x="7698284" y="6141567"/>
            <a:ext cx="2794000" cy="494000"/>
          </a:xfrm>
          <a:prstGeom prst="rect">
            <a:avLst/>
          </a:prstGeom>
          <a:noFill/>
          <a:ln>
            <a:noFill/>
          </a:ln>
        </p:spPr>
        <p:txBody>
          <a:bodyPr spcFirstLastPara="1" wrap="square" lIns="121900" tIns="121900" rIns="121900" bIns="121900" anchor="t" anchorCtr="0">
            <a:noAutofit/>
          </a:bodyPr>
          <a:lstStyle/>
          <a:p>
            <a:pPr algn="ctr"/>
            <a:endParaRPr sz="2400">
              <a:latin typeface="Arvo"/>
              <a:ea typeface="Arvo"/>
              <a:cs typeface="Arvo"/>
              <a:sym typeface="Arvo"/>
            </a:endParaRPr>
          </a:p>
        </p:txBody>
      </p:sp>
      <p:pic>
        <p:nvPicPr>
          <p:cNvPr id="148" name="Google Shape;148;p25"/>
          <p:cNvPicPr preferRelativeResize="0"/>
          <p:nvPr/>
        </p:nvPicPr>
        <p:blipFill>
          <a:blip r:embed="rId5">
            <a:alphaModFix/>
          </a:blip>
          <a:stretch>
            <a:fillRect/>
          </a:stretch>
        </p:blipFill>
        <p:spPr>
          <a:xfrm>
            <a:off x="5833267" y="2506368"/>
            <a:ext cx="5921269" cy="3651449"/>
          </a:xfrm>
          <a:prstGeom prst="rect">
            <a:avLst/>
          </a:prstGeom>
          <a:noFill/>
          <a:ln>
            <a:noFill/>
          </a:ln>
        </p:spPr>
      </p:pic>
      <p:pic>
        <p:nvPicPr>
          <p:cNvPr id="2" name="Copy of HHP3_Fellows_SarahJane_edite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artisticGlowEdges trans="0" smoothness="1"/>
                    </a14:imgEffect>
                  </a14:imgLayer>
                </a14:imgProps>
              </a:ext>
            </a:extLst>
          </a:blip>
          <a:stretch>
            <a:fillRect/>
          </a:stretch>
        </p:blipFill>
        <p:spPr>
          <a:xfrm>
            <a:off x="1524719" y="2640938"/>
            <a:ext cx="2378229" cy="237822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55" name="Google Shape;155;p26"/>
          <p:cNvSpPr txBox="1">
            <a:spLocks noGrp="1"/>
          </p:cNvSpPr>
          <p:nvPr>
            <p:ph type="title"/>
          </p:nvPr>
        </p:nvSpPr>
        <p:spPr>
          <a:xfrm>
            <a:off x="415600" y="537933"/>
            <a:ext cx="11360800" cy="7636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Questions</a:t>
            </a:r>
            <a:endParaRPr sz="5333">
              <a:latin typeface="Arvo"/>
              <a:ea typeface="Arvo"/>
              <a:cs typeface="Arvo"/>
              <a:sym typeface="Arvo"/>
            </a:endParaRPr>
          </a:p>
        </p:txBody>
      </p:sp>
      <p:sp>
        <p:nvSpPr>
          <p:cNvPr id="156" name="Google Shape;156;p26"/>
          <p:cNvSpPr txBox="1">
            <a:spLocks noGrp="1"/>
          </p:cNvSpPr>
          <p:nvPr>
            <p:ph type="body" idx="1"/>
          </p:nvPr>
        </p:nvSpPr>
        <p:spPr>
          <a:xfrm>
            <a:off x="415600" y="2065667"/>
            <a:ext cx="11360800" cy="4026000"/>
          </a:xfrm>
          <a:prstGeom prst="rect">
            <a:avLst/>
          </a:prstGeom>
        </p:spPr>
        <p:txBody>
          <a:bodyPr spcFirstLastPara="1" vert="horz" wrap="square" lIns="121900" tIns="121900" rIns="121900" bIns="121900" rtlCol="0" anchor="t" anchorCtr="0">
            <a:noAutofit/>
          </a:bodyPr>
          <a:lstStyle/>
          <a:p>
            <a:pPr indent="-507987">
              <a:buSzPts val="2400"/>
              <a:buFont typeface="Arvo"/>
              <a:buChar char="●"/>
            </a:pPr>
            <a:r>
              <a:rPr lang="en" sz="3200">
                <a:latin typeface="Arvo"/>
                <a:ea typeface="Arvo"/>
                <a:cs typeface="Arvo"/>
                <a:sym typeface="Arvo"/>
              </a:rPr>
              <a:t>What types of animals would Sarah find at her grandfather’s business?</a:t>
            </a:r>
            <a:endParaRPr sz="3200">
              <a:latin typeface="Arvo"/>
              <a:ea typeface="Arvo"/>
              <a:cs typeface="Arvo"/>
              <a:sym typeface="Arvo"/>
            </a:endParaRPr>
          </a:p>
          <a:p>
            <a:pPr indent="-507987">
              <a:buSzPts val="2400"/>
              <a:buFont typeface="Arvo"/>
              <a:buChar char="●"/>
            </a:pPr>
            <a:r>
              <a:rPr lang="en" sz="3200">
                <a:latin typeface="Arvo"/>
                <a:ea typeface="Arvo"/>
                <a:cs typeface="Arvo"/>
                <a:sym typeface="Arvo"/>
              </a:rPr>
              <a:t>What was the business that Sarah’s grandfather had?</a:t>
            </a:r>
            <a:endParaRPr sz="3200">
              <a:latin typeface="Arvo"/>
              <a:ea typeface="Arvo"/>
              <a:cs typeface="Arvo"/>
              <a:sym typeface="Arvo"/>
            </a:endParaRPr>
          </a:p>
          <a:p>
            <a:pPr indent="-507987">
              <a:buSzPts val="2400"/>
              <a:buFont typeface="Arvo"/>
              <a:buChar char="●"/>
            </a:pPr>
            <a:r>
              <a:rPr lang="en" sz="3200">
                <a:latin typeface="Arvo"/>
                <a:ea typeface="Arvo"/>
                <a:cs typeface="Arvo"/>
                <a:sym typeface="Arvo"/>
              </a:rPr>
              <a:t>How did Sarah feel in her story?</a:t>
            </a:r>
            <a:endParaRPr sz="3200">
              <a:latin typeface="Arvo"/>
              <a:ea typeface="Arvo"/>
              <a:cs typeface="Arvo"/>
              <a:sym typeface="Arvo"/>
            </a:endParaRPr>
          </a:p>
          <a:p>
            <a:pPr indent="-507987">
              <a:buSzPts val="2400"/>
              <a:buFont typeface="Arvo"/>
              <a:buChar char="●"/>
            </a:pPr>
            <a:r>
              <a:rPr lang="en" sz="3200">
                <a:latin typeface="Arvo"/>
                <a:ea typeface="Arvo"/>
                <a:cs typeface="Arvo"/>
                <a:sym typeface="Arvo"/>
              </a:rPr>
              <a:t>What did the river bring Sarah and her family? </a:t>
            </a:r>
            <a:endParaRPr sz="3200">
              <a:latin typeface="Arvo"/>
              <a:ea typeface="Arvo"/>
              <a:cs typeface="Arvo"/>
              <a:sym typeface="Arv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p:nvPr/>
        </p:nvSpPr>
        <p:spPr>
          <a:xfrm>
            <a:off x="387533" y="2280600"/>
            <a:ext cx="4336400" cy="4129200"/>
          </a:xfrm>
          <a:prstGeom prst="ellipse">
            <a:avLst/>
          </a:prstGeom>
          <a:solidFill>
            <a:srgbClr val="FFFFFF"/>
          </a:solidFill>
          <a:ln w="1524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2" name="Google Shape;162;p27"/>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63" name="Google Shape;163;p27"/>
          <p:cNvSpPr txBox="1">
            <a:spLocks noGrp="1"/>
          </p:cNvSpPr>
          <p:nvPr>
            <p:ph type="title"/>
          </p:nvPr>
        </p:nvSpPr>
        <p:spPr>
          <a:xfrm>
            <a:off x="336267" y="578933"/>
            <a:ext cx="5680400" cy="1007600"/>
          </a:xfrm>
          <a:prstGeom prst="rect">
            <a:avLst/>
          </a:prstGeom>
        </p:spPr>
        <p:txBody>
          <a:bodyPr spcFirstLastPara="1" vert="horz" wrap="square" lIns="121900" tIns="121900" rIns="121900" bIns="121900" rtlCol="0" anchor="b" anchorCtr="0">
            <a:noAutofit/>
          </a:bodyPr>
          <a:lstStyle/>
          <a:p>
            <a:r>
              <a:rPr lang="en" sz="5333">
                <a:latin typeface="Arvo"/>
                <a:ea typeface="Arvo"/>
                <a:cs typeface="Arvo"/>
                <a:sym typeface="Arvo"/>
              </a:rPr>
              <a:t>Mai Chao</a:t>
            </a:r>
            <a:endParaRPr sz="5333" dirty="0">
              <a:latin typeface="Arvo"/>
              <a:ea typeface="Arvo"/>
              <a:cs typeface="Arvo"/>
              <a:sym typeface="Arvo"/>
            </a:endParaRPr>
          </a:p>
        </p:txBody>
      </p:sp>
      <p:sp>
        <p:nvSpPr>
          <p:cNvPr id="164" name="Google Shape;164;p27"/>
          <p:cNvSpPr txBox="1">
            <a:spLocks noGrp="1"/>
          </p:cNvSpPr>
          <p:nvPr>
            <p:ph type="body" idx="1"/>
          </p:nvPr>
        </p:nvSpPr>
        <p:spPr>
          <a:xfrm>
            <a:off x="683733" y="4806411"/>
            <a:ext cx="3744000" cy="1616400"/>
          </a:xfrm>
          <a:prstGeom prst="rect">
            <a:avLst/>
          </a:prstGeom>
        </p:spPr>
        <p:txBody>
          <a:bodyPr spcFirstLastPara="1" vert="horz" wrap="square" lIns="121900" tIns="121900" rIns="121900" bIns="121900" rtlCol="0" anchor="t" anchorCtr="0">
            <a:noAutofit/>
          </a:bodyPr>
          <a:lstStyle/>
          <a:p>
            <a:pPr marL="0" indent="0" algn="ctr">
              <a:buNone/>
            </a:pPr>
            <a:r>
              <a:rPr lang="en-US" sz="2400" dirty="0">
                <a:latin typeface="Arvo"/>
                <a:ea typeface="Arvo"/>
                <a:cs typeface="Arvo"/>
                <a:sym typeface="Arvo"/>
              </a:rPr>
              <a:t>Click </a:t>
            </a:r>
            <a:r>
              <a:rPr lang="en-US" sz="2400">
                <a:latin typeface="Arvo"/>
                <a:ea typeface="Arvo"/>
                <a:cs typeface="Arvo"/>
                <a:sym typeface="Arvo"/>
              </a:rPr>
              <a:t>to listen to </a:t>
            </a:r>
          </a:p>
          <a:p>
            <a:pPr marL="0" indent="0" algn="ctr">
              <a:buNone/>
            </a:pPr>
            <a:r>
              <a:rPr lang="en-US" sz="2400" dirty="0">
                <a:latin typeface="Arvo"/>
                <a:ea typeface="Arvo"/>
                <a:cs typeface="Arvo"/>
                <a:sym typeface="Arvo"/>
              </a:rPr>
              <a:t>Mai’s story.</a:t>
            </a:r>
            <a:endParaRPr sz="2400" dirty="0">
              <a:latin typeface="Arvo"/>
              <a:ea typeface="Arvo"/>
              <a:cs typeface="Arvo"/>
              <a:sym typeface="Arvo"/>
            </a:endParaRPr>
          </a:p>
          <a:p>
            <a:pPr marL="0" indent="0">
              <a:spcBef>
                <a:spcPts val="2133"/>
              </a:spcBef>
              <a:buNone/>
            </a:pPr>
            <a:endParaRPr sz="2400" dirty="0"/>
          </a:p>
          <a:p>
            <a:pPr marL="0" indent="0">
              <a:spcBef>
                <a:spcPts val="2133"/>
              </a:spcBef>
              <a:buNone/>
            </a:pPr>
            <a:endParaRPr i="1" dirty="0"/>
          </a:p>
          <a:p>
            <a:pPr marL="0" indent="0">
              <a:spcBef>
                <a:spcPts val="2133"/>
              </a:spcBef>
              <a:spcAft>
                <a:spcPts val="2133"/>
              </a:spcAft>
              <a:buNone/>
            </a:pPr>
            <a:endParaRPr dirty="0"/>
          </a:p>
        </p:txBody>
      </p:sp>
      <p:sp>
        <p:nvSpPr>
          <p:cNvPr id="165" name="Google Shape;165;p27"/>
          <p:cNvSpPr txBox="1"/>
          <p:nvPr/>
        </p:nvSpPr>
        <p:spPr>
          <a:xfrm>
            <a:off x="7698284" y="6141567"/>
            <a:ext cx="2794000" cy="494000"/>
          </a:xfrm>
          <a:prstGeom prst="rect">
            <a:avLst/>
          </a:prstGeom>
          <a:noFill/>
          <a:ln>
            <a:noFill/>
          </a:ln>
        </p:spPr>
        <p:txBody>
          <a:bodyPr spcFirstLastPara="1" wrap="square" lIns="121900" tIns="121900" rIns="121900" bIns="121900" anchor="t" anchorCtr="0">
            <a:noAutofit/>
          </a:bodyPr>
          <a:lstStyle/>
          <a:p>
            <a:pPr algn="ctr"/>
            <a:endParaRPr sz="2400">
              <a:latin typeface="Arvo"/>
              <a:ea typeface="Arvo"/>
              <a:cs typeface="Arvo"/>
              <a:sym typeface="Arvo"/>
            </a:endParaRPr>
          </a:p>
        </p:txBody>
      </p:sp>
      <p:pic>
        <p:nvPicPr>
          <p:cNvPr id="166" name="Google Shape;166;p27"/>
          <p:cNvPicPr preferRelativeResize="0"/>
          <p:nvPr/>
        </p:nvPicPr>
        <p:blipFill>
          <a:blip r:embed="rId5">
            <a:alphaModFix/>
          </a:blip>
          <a:stretch>
            <a:fillRect/>
          </a:stretch>
        </p:blipFill>
        <p:spPr>
          <a:xfrm>
            <a:off x="6016667" y="596067"/>
            <a:ext cx="4411400" cy="2940933"/>
          </a:xfrm>
          <a:prstGeom prst="rect">
            <a:avLst/>
          </a:prstGeom>
          <a:noFill/>
          <a:ln>
            <a:noFill/>
          </a:ln>
        </p:spPr>
      </p:pic>
      <p:pic>
        <p:nvPicPr>
          <p:cNvPr id="167" name="Google Shape;167;p27"/>
          <p:cNvPicPr preferRelativeResize="0"/>
          <p:nvPr/>
        </p:nvPicPr>
        <p:blipFill>
          <a:blip r:embed="rId6">
            <a:alphaModFix/>
          </a:blip>
          <a:stretch>
            <a:fillRect/>
          </a:stretch>
        </p:blipFill>
        <p:spPr>
          <a:xfrm>
            <a:off x="6999100" y="3838067"/>
            <a:ext cx="4975600" cy="2797500"/>
          </a:xfrm>
          <a:prstGeom prst="rect">
            <a:avLst/>
          </a:prstGeom>
          <a:noFill/>
          <a:ln>
            <a:noFill/>
          </a:ln>
        </p:spPr>
      </p:pic>
      <p:sp>
        <p:nvSpPr>
          <p:cNvPr id="168" name="Google Shape;168;p27"/>
          <p:cNvSpPr txBox="1"/>
          <p:nvPr/>
        </p:nvSpPr>
        <p:spPr>
          <a:xfrm>
            <a:off x="10492300" y="1800567"/>
            <a:ext cx="1699600" cy="1007600"/>
          </a:xfrm>
          <a:prstGeom prst="rect">
            <a:avLst/>
          </a:prstGeom>
          <a:noFill/>
          <a:ln>
            <a:noFill/>
          </a:ln>
        </p:spPr>
        <p:txBody>
          <a:bodyPr spcFirstLastPara="1" wrap="square" lIns="121900" tIns="121900" rIns="121900" bIns="121900" anchor="t" anchorCtr="0">
            <a:noAutofit/>
          </a:bodyPr>
          <a:lstStyle/>
          <a:p>
            <a:r>
              <a:rPr lang="en" sz="2400">
                <a:latin typeface="Arvo"/>
                <a:ea typeface="Arvo"/>
                <a:cs typeface="Arvo"/>
                <a:sym typeface="Arvo"/>
              </a:rPr>
              <a:t>Left: Mississippi River</a:t>
            </a:r>
            <a:endParaRPr sz="2400">
              <a:latin typeface="Arvo"/>
              <a:ea typeface="Arvo"/>
              <a:cs typeface="Arvo"/>
              <a:sym typeface="Arvo"/>
            </a:endParaRPr>
          </a:p>
          <a:p>
            <a:r>
              <a:rPr lang="en" sz="2400">
                <a:latin typeface="Arvo"/>
                <a:ea typeface="Arvo"/>
                <a:cs typeface="Arvo"/>
                <a:sym typeface="Arvo"/>
              </a:rPr>
              <a:t>Below: Mekong River</a:t>
            </a:r>
            <a:endParaRPr sz="2400">
              <a:latin typeface="Arvo"/>
              <a:ea typeface="Arvo"/>
              <a:cs typeface="Arvo"/>
              <a:sym typeface="Arvo"/>
            </a:endParaRPr>
          </a:p>
        </p:txBody>
      </p:sp>
      <p:pic>
        <p:nvPicPr>
          <p:cNvPr id="2" name="Mai Cao_Two Rivers_mixdow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BEBA8EAE-BF5A-486C-A8C5-ECC9F3942E4B}">
                <a14:imgProps xmlns:a14="http://schemas.microsoft.com/office/drawing/2010/main">
                  <a14:imgLayer r:embed="rId8">
                    <a14:imgEffect>
                      <a14:artisticGlowEdges trans="0" smoothness="2"/>
                    </a14:imgEffect>
                  </a14:imgLayer>
                </a14:imgProps>
              </a:ext>
            </a:extLst>
          </a:blip>
          <a:stretch>
            <a:fillRect/>
          </a:stretch>
        </p:blipFill>
        <p:spPr>
          <a:xfrm>
            <a:off x="1323793" y="2637761"/>
            <a:ext cx="2400612" cy="240061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p:nvPr/>
        </p:nvSpPr>
        <p:spPr>
          <a:xfrm>
            <a:off x="0" y="347733"/>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75" name="Google Shape;175;p28"/>
          <p:cNvSpPr txBox="1">
            <a:spLocks noGrp="1"/>
          </p:cNvSpPr>
          <p:nvPr>
            <p:ph type="title"/>
          </p:nvPr>
        </p:nvSpPr>
        <p:spPr>
          <a:xfrm>
            <a:off x="415600" y="537933"/>
            <a:ext cx="11360800" cy="7636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Questions</a:t>
            </a:r>
            <a:endParaRPr sz="5333">
              <a:latin typeface="Arvo"/>
              <a:ea typeface="Arvo"/>
              <a:cs typeface="Arvo"/>
              <a:sym typeface="Arvo"/>
            </a:endParaRPr>
          </a:p>
        </p:txBody>
      </p:sp>
      <p:sp>
        <p:nvSpPr>
          <p:cNvPr id="176" name="Google Shape;176;p28"/>
          <p:cNvSpPr txBox="1">
            <a:spLocks noGrp="1"/>
          </p:cNvSpPr>
          <p:nvPr>
            <p:ph type="body" idx="1"/>
          </p:nvPr>
        </p:nvSpPr>
        <p:spPr>
          <a:xfrm>
            <a:off x="415600" y="2065667"/>
            <a:ext cx="7372400" cy="4026000"/>
          </a:xfrm>
          <a:prstGeom prst="rect">
            <a:avLst/>
          </a:prstGeom>
        </p:spPr>
        <p:txBody>
          <a:bodyPr spcFirstLastPara="1" vert="horz" wrap="square" lIns="121900" tIns="121900" rIns="121900" bIns="121900" rtlCol="0" anchor="t" anchorCtr="0">
            <a:noAutofit/>
          </a:bodyPr>
          <a:lstStyle/>
          <a:p>
            <a:pPr indent="-507987">
              <a:buSzPts val="2400"/>
              <a:buFont typeface="Arvo"/>
              <a:buChar char="●"/>
            </a:pPr>
            <a:r>
              <a:rPr lang="en" sz="3200" dirty="0">
                <a:latin typeface="Arvo"/>
                <a:ea typeface="Arvo"/>
                <a:cs typeface="Arvo"/>
                <a:sym typeface="Arvo"/>
              </a:rPr>
              <a:t>Where are Mai and her mother from?</a:t>
            </a:r>
            <a:endParaRPr sz="3200" dirty="0">
              <a:latin typeface="Arvo"/>
              <a:ea typeface="Arvo"/>
              <a:cs typeface="Arvo"/>
              <a:sym typeface="Arvo"/>
            </a:endParaRPr>
          </a:p>
          <a:p>
            <a:pPr indent="-507987">
              <a:buSzPts val="2400"/>
              <a:buFont typeface="Arvo"/>
              <a:buChar char="●"/>
            </a:pPr>
            <a:r>
              <a:rPr lang="en" sz="3200" dirty="0">
                <a:latin typeface="Arvo"/>
                <a:ea typeface="Arvo"/>
                <a:cs typeface="Arvo"/>
                <a:sym typeface="Arvo"/>
              </a:rPr>
              <a:t>How does she make connections between the Mekong and Mississippi Rivers?</a:t>
            </a:r>
            <a:endParaRPr sz="3200" dirty="0">
              <a:latin typeface="Arvo"/>
              <a:ea typeface="Arvo"/>
              <a:cs typeface="Arvo"/>
              <a:sym typeface="Arvo"/>
            </a:endParaRPr>
          </a:p>
          <a:p>
            <a:pPr indent="-507987">
              <a:buSzPts val="2400"/>
              <a:buFont typeface="Arvo"/>
              <a:buChar char="●"/>
            </a:pPr>
            <a:r>
              <a:rPr lang="en" sz="3200" dirty="0">
                <a:latin typeface="Arvo"/>
                <a:ea typeface="Arvo"/>
                <a:cs typeface="Arvo"/>
                <a:sym typeface="Arvo"/>
              </a:rPr>
              <a:t>How did Mai feel in her poem?</a:t>
            </a:r>
            <a:endParaRPr sz="3200" dirty="0">
              <a:latin typeface="Arvo"/>
              <a:ea typeface="Arvo"/>
              <a:cs typeface="Arvo"/>
              <a:sym typeface="Arvo"/>
            </a:endParaRPr>
          </a:p>
          <a:p>
            <a:pPr indent="-507987">
              <a:buSzPts val="2400"/>
              <a:buFont typeface="Arvo"/>
              <a:buChar char="●"/>
            </a:pPr>
            <a:r>
              <a:rPr lang="en" sz="3200" dirty="0">
                <a:latin typeface="Arvo"/>
                <a:ea typeface="Arvo"/>
                <a:cs typeface="Arvo"/>
                <a:sym typeface="Arvo"/>
              </a:rPr>
              <a:t>What did the river(s) bring Mai?</a:t>
            </a:r>
            <a:endParaRPr sz="3200" dirty="0">
              <a:latin typeface="Arvo"/>
              <a:ea typeface="Arvo"/>
              <a:cs typeface="Arvo"/>
              <a:sym typeface="Arvo"/>
            </a:endParaRPr>
          </a:p>
        </p:txBody>
      </p:sp>
      <p:pic>
        <p:nvPicPr>
          <p:cNvPr id="177" name="Google Shape;177;p28"/>
          <p:cNvPicPr preferRelativeResize="0"/>
          <p:nvPr/>
        </p:nvPicPr>
        <p:blipFill>
          <a:blip r:embed="rId3">
            <a:alphaModFix/>
          </a:blip>
          <a:stretch>
            <a:fillRect/>
          </a:stretch>
        </p:blipFill>
        <p:spPr>
          <a:xfrm>
            <a:off x="7788005" y="1817734"/>
            <a:ext cx="4127799" cy="4938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p:nvPr/>
        </p:nvSpPr>
        <p:spPr>
          <a:xfrm>
            <a:off x="0" y="1821267"/>
            <a:ext cx="12192000" cy="315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83" name="Google Shape;183;p29"/>
          <p:cNvSpPr txBox="1">
            <a:spLocks noGrp="1"/>
          </p:cNvSpPr>
          <p:nvPr>
            <p:ph type="title"/>
          </p:nvPr>
        </p:nvSpPr>
        <p:spPr>
          <a:xfrm>
            <a:off x="256600" y="3365633"/>
            <a:ext cx="11678800" cy="1256000"/>
          </a:xfrm>
          <a:prstGeom prst="rect">
            <a:avLst/>
          </a:prstGeom>
        </p:spPr>
        <p:txBody>
          <a:bodyPr spcFirstLastPara="1" vert="horz" wrap="square" lIns="121900" tIns="121900" rIns="121900" bIns="121900" rtlCol="0" anchor="ctr" anchorCtr="0">
            <a:noAutofit/>
          </a:bodyPr>
          <a:lstStyle/>
          <a:p>
            <a:r>
              <a:rPr lang="en" sz="6933">
                <a:solidFill>
                  <a:srgbClr val="000000"/>
                </a:solidFill>
                <a:latin typeface="Arvo"/>
                <a:ea typeface="Arvo"/>
                <a:cs typeface="Arvo"/>
                <a:sym typeface="Arvo"/>
              </a:rPr>
              <a:t>What does the Mississippi River mean to </a:t>
            </a:r>
            <a:r>
              <a:rPr lang="en" sz="6933" i="1">
                <a:solidFill>
                  <a:srgbClr val="000000"/>
                </a:solidFill>
                <a:latin typeface="Arvo"/>
                <a:ea typeface="Arvo"/>
                <a:cs typeface="Arvo"/>
                <a:sym typeface="Arvo"/>
              </a:rPr>
              <a:t>you? </a:t>
            </a:r>
            <a:endParaRPr sz="6933" i="1">
              <a:solidFill>
                <a:srgbClr val="000000"/>
              </a:solidFill>
              <a:latin typeface="Arvo"/>
              <a:ea typeface="Arvo"/>
              <a:cs typeface="Arvo"/>
              <a:sym typeface="Arvo"/>
            </a:endParaRPr>
          </a:p>
          <a:p>
            <a:endParaRPr sz="9600">
              <a:solidFill>
                <a:srgbClr val="000000"/>
              </a:solidFill>
              <a:latin typeface="Arvo"/>
              <a:ea typeface="Arvo"/>
              <a:cs typeface="Arvo"/>
              <a:sym typeface="Arv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p:nvPr/>
        </p:nvSpPr>
        <p:spPr>
          <a:xfrm>
            <a:off x="0" y="328600"/>
            <a:ext cx="12192000" cy="147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89" name="Google Shape;189;p3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5333">
                <a:latin typeface="Arvo"/>
                <a:ea typeface="Arvo"/>
                <a:cs typeface="Arvo"/>
                <a:sym typeface="Arvo"/>
              </a:rPr>
              <a:t>River Art and Story Activity</a:t>
            </a:r>
            <a:endParaRPr sz="5333">
              <a:latin typeface="Arvo"/>
              <a:ea typeface="Arvo"/>
              <a:cs typeface="Arvo"/>
              <a:sym typeface="Arvo"/>
            </a:endParaRPr>
          </a:p>
        </p:txBody>
      </p:sp>
      <p:sp>
        <p:nvSpPr>
          <p:cNvPr id="190" name="Google Shape;190;p30"/>
          <p:cNvSpPr txBox="1">
            <a:spLocks noGrp="1"/>
          </p:cNvSpPr>
          <p:nvPr>
            <p:ph type="body" idx="1"/>
          </p:nvPr>
        </p:nvSpPr>
        <p:spPr>
          <a:xfrm>
            <a:off x="415600" y="2036567"/>
            <a:ext cx="11642800" cy="4403600"/>
          </a:xfrm>
          <a:prstGeom prst="rect">
            <a:avLst/>
          </a:prstGeom>
        </p:spPr>
        <p:txBody>
          <a:bodyPr spcFirstLastPara="1" vert="horz" wrap="square" lIns="121900" tIns="121900" rIns="121900" bIns="121900" rtlCol="0" anchor="t" anchorCtr="0">
            <a:noAutofit/>
          </a:bodyPr>
          <a:lstStyle/>
          <a:p>
            <a:pPr marL="0" indent="0">
              <a:buNone/>
            </a:pPr>
            <a:r>
              <a:rPr lang="en" sz="2133" dirty="0">
                <a:latin typeface="Arvo"/>
                <a:ea typeface="Arvo"/>
                <a:cs typeface="Arvo"/>
                <a:sym typeface="Arvo"/>
              </a:rPr>
              <a:t>Pick a specific place where you’ve had a special experience involving the Mississippi River. This could be Riverside Park, </a:t>
            </a:r>
            <a:r>
              <a:rPr lang="en" sz="2133" dirty="0" err="1">
                <a:latin typeface="Arvo"/>
                <a:ea typeface="Arvo"/>
                <a:cs typeface="Arvo"/>
                <a:sym typeface="Arvo"/>
              </a:rPr>
              <a:t>Pettibone</a:t>
            </a:r>
            <a:r>
              <a:rPr lang="en" sz="2133" dirty="0">
                <a:latin typeface="Arvo"/>
                <a:ea typeface="Arvo"/>
                <a:cs typeface="Arvo"/>
                <a:sym typeface="Arvo"/>
              </a:rPr>
              <a:t> Beach, a time you went on the river in a boat, or a time you looked out at the river from Grandad’s Bluff or in a car driving by. </a:t>
            </a:r>
            <a:endParaRPr sz="2133" dirty="0">
              <a:latin typeface="Arvo"/>
              <a:ea typeface="Arvo"/>
              <a:cs typeface="Arvo"/>
              <a:sym typeface="Arvo"/>
            </a:endParaRPr>
          </a:p>
          <a:p>
            <a:pPr marL="0" indent="0">
              <a:spcBef>
                <a:spcPts val="2133"/>
              </a:spcBef>
              <a:buNone/>
            </a:pPr>
            <a:r>
              <a:rPr lang="en" sz="2133" dirty="0">
                <a:latin typeface="Arvo"/>
                <a:ea typeface="Arvo"/>
                <a:cs typeface="Arvo"/>
                <a:sym typeface="Arvo"/>
              </a:rPr>
              <a:t>Make an art piece of that place and moment. Be creative. This can be a literal picture, or something that shows your emotions and feelings during the experience. Be sure to label important details of the picture (the river, the name of the location, a date if you have one, important buildings or people you’ve included). Along with your art piece, include a paragraph explaining the experience (set the scene and have a beginning, middle, end) and why you chose that experience. Also include what the river meant to you or brought you in that experience (feelings and emotions). </a:t>
            </a:r>
            <a:endParaRPr sz="2133" dirty="0">
              <a:latin typeface="Arvo"/>
              <a:ea typeface="Arvo"/>
              <a:cs typeface="Arvo"/>
              <a:sym typeface="Arvo"/>
            </a:endParaRPr>
          </a:p>
          <a:p>
            <a:pPr marL="0" indent="0">
              <a:spcBef>
                <a:spcPts val="2133"/>
              </a:spcBef>
              <a:buNone/>
            </a:pPr>
            <a:endParaRPr dirty="0"/>
          </a:p>
          <a:p>
            <a:pPr marL="0" indent="0">
              <a:spcBef>
                <a:spcPts val="2133"/>
              </a:spcBef>
              <a:spcAft>
                <a:spcPts val="2133"/>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p:nvPr/>
        </p:nvSpPr>
        <p:spPr>
          <a:xfrm>
            <a:off x="0" y="2082867"/>
            <a:ext cx="12192000" cy="3040000"/>
          </a:xfrm>
          <a:prstGeom prst="rect">
            <a:avLst/>
          </a:prstGeom>
          <a:solidFill>
            <a:srgbClr val="D45836"/>
          </a:solidFill>
          <a:ln>
            <a:noFill/>
          </a:ln>
        </p:spPr>
        <p:txBody>
          <a:bodyPr spcFirstLastPara="1" wrap="square" lIns="121900" tIns="60933" rIns="121900" bIns="60933" anchor="ctr" anchorCtr="0">
            <a:noAutofit/>
          </a:bodyPr>
          <a:lstStyle/>
          <a:p>
            <a:pPr algn="ctr"/>
            <a:endParaRPr sz="6400">
              <a:solidFill>
                <a:srgbClr val="000000"/>
              </a:solidFill>
              <a:latin typeface="Calibri"/>
              <a:ea typeface="Calibri"/>
              <a:cs typeface="Calibri"/>
              <a:sym typeface="Calibri"/>
            </a:endParaRPr>
          </a:p>
        </p:txBody>
      </p:sp>
      <p:sp>
        <p:nvSpPr>
          <p:cNvPr id="196" name="Google Shape;196;p31"/>
          <p:cNvSpPr txBox="1">
            <a:spLocks noGrp="1"/>
          </p:cNvSpPr>
          <p:nvPr>
            <p:ph type="title"/>
          </p:nvPr>
        </p:nvSpPr>
        <p:spPr>
          <a:xfrm>
            <a:off x="340500" y="3429000"/>
            <a:ext cx="11683200" cy="1256000"/>
          </a:xfrm>
          <a:prstGeom prst="rect">
            <a:avLst/>
          </a:prstGeom>
        </p:spPr>
        <p:txBody>
          <a:bodyPr spcFirstLastPara="1" vert="horz" wrap="square" lIns="121900" tIns="121900" rIns="121900" bIns="121900" rtlCol="0" anchor="ctr" anchorCtr="0">
            <a:noAutofit/>
          </a:bodyPr>
          <a:lstStyle/>
          <a:p>
            <a:r>
              <a:rPr lang="en" sz="9600">
                <a:solidFill>
                  <a:srgbClr val="000000"/>
                </a:solidFill>
                <a:latin typeface="Arvo"/>
                <a:ea typeface="Arvo"/>
                <a:cs typeface="Arvo"/>
                <a:sym typeface="Arvo"/>
              </a:rPr>
              <a:t>Share Your River Art and Story! </a:t>
            </a:r>
            <a:endParaRPr sz="9600">
              <a:solidFill>
                <a:srgbClr val="000000"/>
              </a:solidFill>
              <a:latin typeface="Arvo"/>
              <a:ea typeface="Arvo"/>
              <a:cs typeface="Arvo"/>
              <a:sym typeface="Arvo"/>
            </a:endParaRPr>
          </a:p>
          <a:p>
            <a:endParaRPr sz="8000">
              <a:solidFill>
                <a:srgbClr val="000000"/>
              </a:solidFill>
            </a:endParaRPr>
          </a:p>
        </p:txBody>
      </p:sp>
      <p:sp>
        <p:nvSpPr>
          <p:cNvPr id="197" name="Google Shape;197;p31"/>
          <p:cNvSpPr txBox="1"/>
          <p:nvPr/>
        </p:nvSpPr>
        <p:spPr>
          <a:xfrm>
            <a:off x="908900" y="5549733"/>
            <a:ext cx="10218000" cy="977600"/>
          </a:xfrm>
          <a:prstGeom prst="rect">
            <a:avLst/>
          </a:prstGeom>
          <a:noFill/>
          <a:ln>
            <a:noFill/>
          </a:ln>
        </p:spPr>
        <p:txBody>
          <a:bodyPr spcFirstLastPara="1" wrap="square" lIns="121900" tIns="121900" rIns="121900" bIns="121900" anchor="t" anchorCtr="0">
            <a:noAutofit/>
          </a:bodyPr>
          <a:lstStyle/>
          <a:p>
            <a:pPr algn="ctr"/>
            <a:endParaRPr sz="2400">
              <a:latin typeface="Arvo"/>
              <a:ea typeface="Arvo"/>
              <a:cs typeface="Arvo"/>
              <a:sym typeface="Arv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993</Words>
  <Application>Microsoft Office PowerPoint</Application>
  <PresentationFormat>Widescreen</PresentationFormat>
  <Paragraphs>61</Paragraphs>
  <Slides>7</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Arvo</vt:lpstr>
      <vt:lpstr>Calibri</vt:lpstr>
      <vt:lpstr>Calibri Light</vt:lpstr>
      <vt:lpstr>Office Theme</vt:lpstr>
      <vt:lpstr>Sarah Jane Fellows</vt:lpstr>
      <vt:lpstr>Questions</vt:lpstr>
      <vt:lpstr>Mai Chao</vt:lpstr>
      <vt:lpstr>Questions</vt:lpstr>
      <vt:lpstr>What does the Mississippi River mean to you?  </vt:lpstr>
      <vt:lpstr>River Art and Story Activity</vt:lpstr>
      <vt:lpstr>Share Your River Art and Story!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 Here Stories </dc:title>
  <dc:creator>Sara Krueger</dc:creator>
  <cp:lastModifiedBy>Sara Krueger</cp:lastModifiedBy>
  <cp:revision>2</cp:revision>
  <dcterms:created xsi:type="dcterms:W3CDTF">2018-08-27T02:04:50Z</dcterms:created>
  <dcterms:modified xsi:type="dcterms:W3CDTF">2018-08-27T02:10:08Z</dcterms:modified>
</cp:coreProperties>
</file>