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8"/>
    <p:restoredTop sz="94627"/>
  </p:normalViewPr>
  <p:slideViewPr>
    <p:cSldViewPr snapToGrid="0">
      <p:cViewPr varScale="1">
        <p:scale>
          <a:sx n="124" d="100"/>
          <a:sy n="124" d="100"/>
        </p:scale>
        <p:origin x="7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95855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This lesson works best in conjunction with the lesson “Hear, Here: Mississippi River </a:t>
            </a:r>
            <a:r>
              <a:rPr lang="en-US" dirty="0" smtClean="0"/>
              <a:t>Lesson</a:t>
            </a:r>
            <a:r>
              <a:rPr lang="en-US" baseline="0" dirty="0" smtClean="0"/>
              <a:t> Plan,” </a:t>
            </a:r>
            <a:r>
              <a:rPr lang="en" dirty="0" smtClean="0"/>
              <a:t>but </a:t>
            </a:r>
            <a:r>
              <a:rPr lang="en" dirty="0"/>
              <a:t>can be done alone. If doing the lessons together, start with the “Mississippi River” lesson before starting this “Mapping La Crosse” lesson. </a:t>
            </a:r>
            <a:endParaRPr dirty="0"/>
          </a:p>
        </p:txBody>
      </p:sp>
    </p:spTree>
    <p:extLst>
      <p:ext uri="{BB962C8B-B14F-4D97-AF65-F5344CB8AC3E}">
        <p14:creationId xmlns:p14="http://schemas.microsoft.com/office/powerpoint/2010/main" val="40125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dcb7495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dcb7495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This is a </a:t>
            </a:r>
            <a:r>
              <a:rPr lang="en" b="1">
                <a:solidFill>
                  <a:schemeClr val="dk1"/>
                </a:solidFill>
              </a:rPr>
              <a:t>special interest/climate map </a:t>
            </a:r>
            <a:r>
              <a:rPr lang="en">
                <a:solidFill>
                  <a:schemeClr val="dk1"/>
                </a:solidFill>
              </a:rPr>
              <a:t>of Wisconsin</a:t>
            </a:r>
            <a:endParaRPr>
              <a:solidFill>
                <a:schemeClr val="dk1"/>
              </a:solidFill>
            </a:endParaRPr>
          </a:p>
          <a:p>
            <a:pPr marL="0" lvl="0" indent="0">
              <a:spcBef>
                <a:spcPts val="0"/>
              </a:spcBef>
              <a:spcAft>
                <a:spcPts val="0"/>
              </a:spcAft>
              <a:buClr>
                <a:schemeClr val="dk1"/>
              </a:buClr>
              <a:buSzPts val="1100"/>
              <a:buFont typeface="Arial"/>
              <a:buNone/>
            </a:pPr>
            <a:r>
              <a:rPr lang="en" b="1">
                <a:solidFill>
                  <a:schemeClr val="dk1"/>
                </a:solidFill>
              </a:rPr>
              <a:t>Ask the students: </a:t>
            </a:r>
            <a:r>
              <a:rPr lang="en">
                <a:solidFill>
                  <a:schemeClr val="dk1"/>
                </a:solidFill>
              </a:rPr>
              <a:t>What type of map is this? What types of things does this map show? </a:t>
            </a:r>
            <a:endParaRPr>
              <a:solidFill>
                <a:schemeClr val="dk1"/>
              </a:solidFill>
            </a:endParaRPr>
          </a:p>
          <a:p>
            <a:pPr marL="0" lvl="0" indent="0">
              <a:spcBef>
                <a:spcPts val="0"/>
              </a:spcBef>
              <a:spcAft>
                <a:spcPts val="0"/>
              </a:spcAft>
              <a:buClr>
                <a:schemeClr val="dk1"/>
              </a:buClr>
              <a:buSzPts val="1100"/>
              <a:buFont typeface="Arial"/>
              <a:buNone/>
            </a:pPr>
            <a:r>
              <a:rPr lang="en" b="1">
                <a:solidFill>
                  <a:schemeClr val="dk1"/>
                </a:solidFill>
              </a:rPr>
              <a:t>Features to point out:</a:t>
            </a:r>
            <a:r>
              <a:rPr lang="en">
                <a:solidFill>
                  <a:schemeClr val="dk1"/>
                </a:solidFill>
              </a:rPr>
              <a:t> title, compass rose, legend/key, scale, source/author</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*Have students come up to the picture and point to specific elements they see. </a:t>
            </a:r>
            <a:endParaRPr>
              <a:solidFill>
                <a:schemeClr val="dk1"/>
              </a:solidFill>
            </a:endParaRPr>
          </a:p>
        </p:txBody>
      </p:sp>
    </p:spTree>
    <p:extLst>
      <p:ext uri="{BB962C8B-B14F-4D97-AF65-F5344CB8AC3E}">
        <p14:creationId xmlns:p14="http://schemas.microsoft.com/office/powerpoint/2010/main" val="119593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9aafb6c3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9aafb6c3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Hand out the paper to students. They should get a legal size for their maps and a 8.5x11 to use for their legend/key. Set up any necessary art materials. </a:t>
            </a:r>
            <a:endParaRPr/>
          </a:p>
        </p:txBody>
      </p:sp>
    </p:spTree>
    <p:extLst>
      <p:ext uri="{BB962C8B-B14F-4D97-AF65-F5344CB8AC3E}">
        <p14:creationId xmlns:p14="http://schemas.microsoft.com/office/powerpoint/2010/main" val="174989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a88980fba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a88980fba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students will be creating a map to use on their field trip to Riverside Park in Day 2. This activity will allow students to apply what they have learned about basic map features to an area they should be at least somewhat familiar with. On the field trip they will need to label more detailed aspects of the park on their map. </a:t>
            </a:r>
            <a:endParaRPr/>
          </a:p>
        </p:txBody>
      </p:sp>
    </p:spTree>
    <p:extLst>
      <p:ext uri="{BB962C8B-B14F-4D97-AF65-F5344CB8AC3E}">
        <p14:creationId xmlns:p14="http://schemas.microsoft.com/office/powerpoint/2010/main" val="62189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d9c44742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d9c44742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Here is a satellite picture from Google Maps. Feel free to pull this up using Google Maps on your own (it may be better quality). The orange box shows the area the students should concentrate on. The rest of the image helps give them context (it also has the labels for the rivers). </a:t>
            </a:r>
            <a:endParaRPr dirty="0"/>
          </a:p>
        </p:txBody>
      </p:sp>
    </p:spTree>
    <p:extLst>
      <p:ext uri="{BB962C8B-B14F-4D97-AF65-F5344CB8AC3E}">
        <p14:creationId xmlns:p14="http://schemas.microsoft.com/office/powerpoint/2010/main" val="37914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e6c08ef6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e6c08ef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This slide will help students get an idea of what they will be doing on the field trip. It is helpful for students to have an understanding of what they will be doing and why, which can increase their ability to learn and retain information on the trip. This is also a great time to take any questions they have about the mapping activity and the field trip, which should better prepare them for the small group activity in the park. </a:t>
            </a:r>
            <a:endParaRPr dirty="0"/>
          </a:p>
        </p:txBody>
      </p:sp>
    </p:spTree>
    <p:extLst>
      <p:ext uri="{BB962C8B-B14F-4D97-AF65-F5344CB8AC3E}">
        <p14:creationId xmlns:p14="http://schemas.microsoft.com/office/powerpoint/2010/main" val="70347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9aafb6c3c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9aafb6c3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lesson has three main parts. The first section, “Using Maps-the basics” is about understanding the basic components of maps and why they are used. This is a shorter activity that will be expanded on in the second section, “Name that map!” In the second section, students will look at three different maps and will need to identify its type and the parts (discussed in the first section). This will help give them a clearer understanding of these elements of maps and how they are used. In the final activity, students will create a map of Riverside Park. This map will be used in Day 2 of this lesson, which is a field trip to Riverside Park. </a:t>
            </a:r>
            <a:endParaRPr/>
          </a:p>
          <a:p>
            <a:pPr marL="0" lvl="0" indent="0">
              <a:spcBef>
                <a:spcPts val="0"/>
              </a:spcBef>
              <a:spcAft>
                <a:spcPts val="0"/>
              </a:spcAft>
              <a:buNone/>
            </a:pPr>
            <a:endParaRPr/>
          </a:p>
          <a:p>
            <a:pPr marL="0" lvl="0" indent="0">
              <a:spcBef>
                <a:spcPts val="0"/>
              </a:spcBef>
              <a:spcAft>
                <a:spcPts val="0"/>
              </a:spcAft>
              <a:buNone/>
            </a:pPr>
            <a:r>
              <a:rPr lang="en"/>
              <a:t>Depending on instructors needs, resources, and time, this lesson can be done in Riverside Park. Students could create a map ahead of time of the park and then mark the stories and other significant places on it during their trip. The students could go to the different stories and listen to them using a cell phone. They could then create their own story about what the river means to them.</a:t>
            </a:r>
            <a:endParaRPr/>
          </a:p>
        </p:txBody>
      </p:sp>
    </p:spTree>
    <p:extLst>
      <p:ext uri="{BB962C8B-B14F-4D97-AF65-F5344CB8AC3E}">
        <p14:creationId xmlns:p14="http://schemas.microsoft.com/office/powerpoint/2010/main" val="84589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9aafb6c3c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9aafb6c3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a:p>
        </p:txBody>
      </p:sp>
    </p:spTree>
    <p:extLst>
      <p:ext uri="{BB962C8B-B14F-4D97-AF65-F5344CB8AC3E}">
        <p14:creationId xmlns:p14="http://schemas.microsoft.com/office/powerpoint/2010/main" val="68241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9aafb6c3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9aafb6c3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Clr>
                <a:schemeClr val="dk1"/>
              </a:buClr>
              <a:buSzPts val="1100"/>
              <a:buChar char="●"/>
            </a:pPr>
            <a:r>
              <a:rPr lang="en" b="1">
                <a:solidFill>
                  <a:schemeClr val="dk1"/>
                </a:solidFill>
              </a:rPr>
              <a:t>What is a map?</a:t>
            </a:r>
            <a:endParaRPr b="1">
              <a:solidFill>
                <a:schemeClr val="dk1"/>
              </a:solidFill>
            </a:endParaRPr>
          </a:p>
          <a:p>
            <a:pPr marL="914400" lvl="1" indent="-298450">
              <a:spcBef>
                <a:spcPts val="0"/>
              </a:spcBef>
              <a:spcAft>
                <a:spcPts val="0"/>
              </a:spcAft>
              <a:buClr>
                <a:schemeClr val="dk1"/>
              </a:buClr>
              <a:buSzPts val="1100"/>
              <a:buChar char="○"/>
            </a:pPr>
            <a:r>
              <a:rPr lang="en">
                <a:solidFill>
                  <a:schemeClr val="dk1"/>
                </a:solidFill>
              </a:rPr>
              <a:t>A drawing of all or part of earth’s surface.</a:t>
            </a:r>
            <a:endParaRPr>
              <a:solidFill>
                <a:schemeClr val="dk1"/>
              </a:solidFill>
            </a:endParaRPr>
          </a:p>
          <a:p>
            <a:pPr marL="457200" lvl="0" indent="-298450" rtl="0">
              <a:spcBef>
                <a:spcPts val="0"/>
              </a:spcBef>
              <a:spcAft>
                <a:spcPts val="0"/>
              </a:spcAft>
              <a:buClr>
                <a:schemeClr val="dk1"/>
              </a:buClr>
              <a:buSzPts val="1100"/>
              <a:buChar char="●"/>
            </a:pPr>
            <a:r>
              <a:rPr lang="en" b="1">
                <a:solidFill>
                  <a:schemeClr val="dk1"/>
                </a:solidFill>
              </a:rPr>
              <a:t>What are maps used for?</a:t>
            </a:r>
            <a:endParaRPr b="1">
              <a:solidFill>
                <a:schemeClr val="dk1"/>
              </a:solidFill>
            </a:endParaRPr>
          </a:p>
          <a:p>
            <a:pPr marL="914400" lvl="1" indent="-298450" rtl="0">
              <a:spcBef>
                <a:spcPts val="0"/>
              </a:spcBef>
              <a:spcAft>
                <a:spcPts val="0"/>
              </a:spcAft>
              <a:buClr>
                <a:schemeClr val="dk1"/>
              </a:buClr>
              <a:buSzPts val="1100"/>
              <a:buChar char="○"/>
            </a:pPr>
            <a:r>
              <a:rPr lang="en">
                <a:solidFill>
                  <a:schemeClr val="dk1"/>
                </a:solidFill>
              </a:rPr>
              <a:t>Maps are used to show where things are. They help people understand their environment or surroundings. </a:t>
            </a:r>
            <a:endParaRPr>
              <a:solidFill>
                <a:schemeClr val="dk1"/>
              </a:solidFill>
            </a:endParaRPr>
          </a:p>
          <a:p>
            <a:pPr marL="914400" lvl="1" indent="-298450" rtl="0">
              <a:spcBef>
                <a:spcPts val="0"/>
              </a:spcBef>
              <a:spcAft>
                <a:spcPts val="0"/>
              </a:spcAft>
              <a:buClr>
                <a:schemeClr val="dk1"/>
              </a:buClr>
              <a:buSzPts val="1100"/>
              <a:buChar char="○"/>
            </a:pPr>
            <a:r>
              <a:rPr lang="en">
                <a:solidFill>
                  <a:schemeClr val="dk1"/>
                </a:solidFill>
              </a:rPr>
              <a:t>Maps make it easier for people to travel, trade, and communicate with each other about their physical space. </a:t>
            </a:r>
            <a:endParaRPr>
              <a:solidFill>
                <a:schemeClr val="dk1"/>
              </a:solidFill>
            </a:endParaRPr>
          </a:p>
          <a:p>
            <a:pPr marL="457200" lvl="0" indent="-298450" rtl="0">
              <a:spcBef>
                <a:spcPts val="0"/>
              </a:spcBef>
              <a:spcAft>
                <a:spcPts val="0"/>
              </a:spcAft>
              <a:buClr>
                <a:schemeClr val="dk1"/>
              </a:buClr>
              <a:buSzPts val="1100"/>
              <a:buChar char="●"/>
            </a:pPr>
            <a:r>
              <a:rPr lang="en" b="1">
                <a:solidFill>
                  <a:schemeClr val="dk1"/>
                </a:solidFill>
              </a:rPr>
              <a:t>What types of things can you find on a map?</a:t>
            </a:r>
            <a:endParaRPr b="1">
              <a:solidFill>
                <a:schemeClr val="dk1"/>
              </a:solidFill>
            </a:endParaRPr>
          </a:p>
          <a:p>
            <a:pPr marL="914400" lvl="1" indent="-298450" rtl="0">
              <a:spcBef>
                <a:spcPts val="0"/>
              </a:spcBef>
              <a:spcAft>
                <a:spcPts val="0"/>
              </a:spcAft>
              <a:buClr>
                <a:schemeClr val="dk1"/>
              </a:buClr>
              <a:buSzPts val="1100"/>
              <a:buChar char="○"/>
            </a:pPr>
            <a:r>
              <a:rPr lang="en">
                <a:solidFill>
                  <a:schemeClr val="dk1"/>
                </a:solidFill>
              </a:rPr>
              <a:t>Natural features (rivers, oceans, mountains, etc.), man-made features (buildings, roads, etc.), boundaries of cities/states/countries</a:t>
            </a:r>
            <a:endParaRPr>
              <a:solidFill>
                <a:schemeClr val="dk1"/>
              </a:solidFill>
            </a:endParaRPr>
          </a:p>
          <a:p>
            <a:pPr marL="914400" lvl="1" indent="-298450">
              <a:spcBef>
                <a:spcPts val="0"/>
              </a:spcBef>
              <a:spcAft>
                <a:spcPts val="0"/>
              </a:spcAft>
              <a:buClr>
                <a:schemeClr val="dk1"/>
              </a:buClr>
              <a:buSzPts val="1100"/>
              <a:buChar char="○"/>
            </a:pPr>
            <a:r>
              <a:rPr lang="en" i="1">
                <a:solidFill>
                  <a:schemeClr val="dk1"/>
                </a:solidFill>
              </a:rPr>
              <a:t>*If mentioned, maps should also have a legend, the cardinal directions, orientation, labels, and scale (this will be covered on the next slide)</a:t>
            </a:r>
            <a:endParaRPr i="1">
              <a:solidFill>
                <a:schemeClr val="dk1"/>
              </a:solidFill>
            </a:endParaRPr>
          </a:p>
          <a:p>
            <a:pPr marL="457200" lvl="0" indent="-298450" rtl="0">
              <a:spcBef>
                <a:spcPts val="0"/>
              </a:spcBef>
              <a:spcAft>
                <a:spcPts val="0"/>
              </a:spcAft>
              <a:buClr>
                <a:schemeClr val="dk1"/>
              </a:buClr>
              <a:buSzPts val="1100"/>
              <a:buChar char="●"/>
            </a:pPr>
            <a:r>
              <a:rPr lang="en" b="1">
                <a:solidFill>
                  <a:schemeClr val="dk1"/>
                </a:solidFill>
              </a:rPr>
              <a:t>Different types of maps?</a:t>
            </a:r>
            <a:endParaRPr b="1">
              <a:solidFill>
                <a:schemeClr val="dk1"/>
              </a:solidFill>
            </a:endParaRPr>
          </a:p>
          <a:p>
            <a:pPr marL="914400" lvl="1" indent="-298450" rtl="0">
              <a:spcBef>
                <a:spcPts val="0"/>
              </a:spcBef>
              <a:spcAft>
                <a:spcPts val="0"/>
              </a:spcAft>
              <a:buClr>
                <a:schemeClr val="dk1"/>
              </a:buClr>
              <a:buSzPts val="1100"/>
              <a:buChar char="○"/>
            </a:pPr>
            <a:r>
              <a:rPr lang="en" i="1">
                <a:solidFill>
                  <a:schemeClr val="dk1"/>
                </a:solidFill>
              </a:rPr>
              <a:t>Political maps </a:t>
            </a:r>
            <a:r>
              <a:rPr lang="en">
                <a:solidFill>
                  <a:schemeClr val="dk1"/>
                </a:solidFill>
              </a:rPr>
              <a:t>(those that show city, state, or national boundaries of a place, such as a map of the U.S., a map of the countries of the world, or a map of Wisconsin that shows the different counties)</a:t>
            </a:r>
            <a:endParaRPr>
              <a:solidFill>
                <a:schemeClr val="dk1"/>
              </a:solidFill>
            </a:endParaRPr>
          </a:p>
          <a:p>
            <a:pPr marL="914400" lvl="1" indent="-298450" rtl="0">
              <a:spcBef>
                <a:spcPts val="0"/>
              </a:spcBef>
              <a:spcAft>
                <a:spcPts val="0"/>
              </a:spcAft>
              <a:buClr>
                <a:schemeClr val="dk1"/>
              </a:buClr>
              <a:buSzPts val="1100"/>
              <a:buChar char="○"/>
            </a:pPr>
            <a:r>
              <a:rPr lang="en" i="1">
                <a:solidFill>
                  <a:schemeClr val="dk1"/>
                </a:solidFill>
              </a:rPr>
              <a:t>Physical maps</a:t>
            </a:r>
            <a:r>
              <a:rPr lang="en">
                <a:solidFill>
                  <a:schemeClr val="dk1"/>
                </a:solidFill>
              </a:rPr>
              <a:t> (landscape features, such as bodies of water, mountains, elevation, forests, etc)</a:t>
            </a:r>
            <a:endParaRPr>
              <a:solidFill>
                <a:schemeClr val="dk1"/>
              </a:solidFill>
            </a:endParaRPr>
          </a:p>
          <a:p>
            <a:pPr marL="914400" lvl="1" indent="-298450" rtl="0">
              <a:spcBef>
                <a:spcPts val="0"/>
              </a:spcBef>
              <a:spcAft>
                <a:spcPts val="0"/>
              </a:spcAft>
              <a:buClr>
                <a:schemeClr val="dk1"/>
              </a:buClr>
              <a:buSzPts val="1100"/>
              <a:buChar char="○"/>
            </a:pPr>
            <a:r>
              <a:rPr lang="en" i="1">
                <a:solidFill>
                  <a:schemeClr val="dk1"/>
                </a:solidFill>
              </a:rPr>
              <a:t>Topographic maps</a:t>
            </a:r>
            <a:r>
              <a:rPr lang="en">
                <a:solidFill>
                  <a:schemeClr val="dk1"/>
                </a:solidFill>
              </a:rPr>
              <a:t> (show changes in elevation using contour lines)</a:t>
            </a:r>
            <a:endParaRPr>
              <a:solidFill>
                <a:schemeClr val="dk1"/>
              </a:solidFill>
            </a:endParaRPr>
          </a:p>
          <a:p>
            <a:pPr marL="914400" lvl="1" indent="-298450" rtl="0">
              <a:spcBef>
                <a:spcPts val="0"/>
              </a:spcBef>
              <a:spcAft>
                <a:spcPts val="0"/>
              </a:spcAft>
              <a:buClr>
                <a:schemeClr val="dk1"/>
              </a:buClr>
              <a:buSzPts val="1100"/>
              <a:buChar char="○"/>
            </a:pPr>
            <a:r>
              <a:rPr lang="en">
                <a:solidFill>
                  <a:schemeClr val="dk1"/>
                </a:solidFill>
              </a:rPr>
              <a:t>C</a:t>
            </a:r>
            <a:r>
              <a:rPr lang="en" i="1">
                <a:solidFill>
                  <a:schemeClr val="dk1"/>
                </a:solidFill>
              </a:rPr>
              <a:t>limate maps</a:t>
            </a:r>
            <a:r>
              <a:rPr lang="en">
                <a:solidFill>
                  <a:schemeClr val="dk1"/>
                </a:solidFill>
              </a:rPr>
              <a:t> (could show differences in rainfall, snow, temperature, etc. by using different colors)</a:t>
            </a:r>
            <a:endParaRPr>
              <a:solidFill>
                <a:schemeClr val="dk1"/>
              </a:solidFill>
            </a:endParaRPr>
          </a:p>
          <a:p>
            <a:pPr marL="914400" lvl="1" indent="-298450">
              <a:spcBef>
                <a:spcPts val="0"/>
              </a:spcBef>
              <a:spcAft>
                <a:spcPts val="0"/>
              </a:spcAft>
              <a:buClr>
                <a:schemeClr val="dk1"/>
              </a:buClr>
              <a:buSzPts val="1100"/>
              <a:buChar char="○"/>
            </a:pPr>
            <a:r>
              <a:rPr lang="en" i="1">
                <a:solidFill>
                  <a:schemeClr val="dk1"/>
                </a:solidFill>
              </a:rPr>
              <a:t>Road maps </a:t>
            </a:r>
            <a:r>
              <a:rPr lang="en">
                <a:solidFill>
                  <a:schemeClr val="dk1"/>
                </a:solidFill>
              </a:rPr>
              <a:t>(show the major roads and highways; can be of cities, states, or countries, or even of smaller areas like a trail map of a park).</a:t>
            </a:r>
            <a:endParaRPr>
              <a:solidFill>
                <a:schemeClr val="dk1"/>
              </a:solidFill>
            </a:endParaRPr>
          </a:p>
          <a:p>
            <a:pPr marL="0" lvl="0" indent="0">
              <a:spcBef>
                <a:spcPts val="0"/>
              </a:spcBef>
              <a:spcAft>
                <a:spcPts val="0"/>
              </a:spcAft>
              <a:buClr>
                <a:schemeClr val="dk1"/>
              </a:buClr>
              <a:buSzPts val="1100"/>
              <a:buFont typeface="Arial"/>
              <a:buNone/>
            </a:pPr>
            <a:r>
              <a:rPr lang="en" i="1">
                <a:solidFill>
                  <a:schemeClr val="dk1"/>
                </a:solidFill>
              </a:rPr>
              <a:t>*Physical, Political, and Special Interest Maps are categories frequently used. Climate Maps, Population maps, agriculture maps, etc would fall under “Special Interest”</a:t>
            </a:r>
            <a:endParaRPr i="1">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b="1">
                <a:solidFill>
                  <a:schemeClr val="dk1"/>
                </a:solidFill>
              </a:rPr>
              <a:t>Have you used a map? When? Why? What was your experience like?</a:t>
            </a:r>
            <a:endParaRPr b="1">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This question is meant to get students to make connections to their own lives. Answers will vary. You may need to provide your own example of a time you’ve used a map to help get them going.  </a:t>
            </a:r>
            <a:endParaRPr>
              <a:solidFill>
                <a:schemeClr val="dk1"/>
              </a:solidFill>
            </a:endParaRPr>
          </a:p>
        </p:txBody>
      </p:sp>
    </p:spTree>
    <p:extLst>
      <p:ext uri="{BB962C8B-B14F-4D97-AF65-F5344CB8AC3E}">
        <p14:creationId xmlns:p14="http://schemas.microsoft.com/office/powerpoint/2010/main" val="176471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d9c447428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d9c44742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Get the students thinking about what features a map needs to be effective. If they are having trouble with this, ask them some questions to get them started. This could include: What would you need to know what the map is of? How would you identify the little symbols and parts of a map? How would you know which way to go (get them to think of directions like North, South, East, West)? </a:t>
            </a:r>
            <a:endParaRPr/>
          </a:p>
        </p:txBody>
      </p:sp>
    </p:spTree>
    <p:extLst>
      <p:ext uri="{BB962C8B-B14F-4D97-AF65-F5344CB8AC3E}">
        <p14:creationId xmlns:p14="http://schemas.microsoft.com/office/powerpoint/2010/main" val="70297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d9c44742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d9c44742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Listed here are the main features of a map. These are also features the students should be including on their own maps. Explain what these terms are and why they are important:</a:t>
            </a:r>
            <a:endParaRPr/>
          </a:p>
          <a:p>
            <a:pPr marL="457200" lvl="0" indent="-298450" rtl="0">
              <a:spcBef>
                <a:spcPts val="0"/>
              </a:spcBef>
              <a:spcAft>
                <a:spcPts val="0"/>
              </a:spcAft>
              <a:buSzPts val="1100"/>
              <a:buChar char="●"/>
            </a:pPr>
            <a:r>
              <a:rPr lang="en"/>
              <a:t>Title</a:t>
            </a:r>
            <a:endParaRPr/>
          </a:p>
          <a:p>
            <a:pPr marL="914400" lvl="1" indent="-298450" rtl="0">
              <a:spcBef>
                <a:spcPts val="0"/>
              </a:spcBef>
              <a:spcAft>
                <a:spcPts val="0"/>
              </a:spcAft>
              <a:buSzPts val="1100"/>
              <a:buChar char="○"/>
            </a:pPr>
            <a:r>
              <a:rPr lang="en"/>
              <a:t>This will let the person using the map know what they are looking at.</a:t>
            </a:r>
            <a:endParaRPr/>
          </a:p>
          <a:p>
            <a:pPr marL="457200" lvl="0" indent="-298450" rtl="0">
              <a:spcBef>
                <a:spcPts val="0"/>
              </a:spcBef>
              <a:spcAft>
                <a:spcPts val="0"/>
              </a:spcAft>
              <a:buSzPts val="1100"/>
              <a:buChar char="●"/>
            </a:pPr>
            <a:r>
              <a:rPr lang="en"/>
              <a:t>Legend/Key</a:t>
            </a:r>
            <a:endParaRPr/>
          </a:p>
          <a:p>
            <a:pPr marL="914400" lvl="1" indent="-298450" rtl="0">
              <a:spcBef>
                <a:spcPts val="0"/>
              </a:spcBef>
              <a:spcAft>
                <a:spcPts val="0"/>
              </a:spcAft>
              <a:buSzPts val="1100"/>
              <a:buChar char="○"/>
            </a:pPr>
            <a:r>
              <a:rPr lang="en"/>
              <a:t>The legend or key explains what the symbols are on the map (for example: cities, trees, monuments, etc). Without it, the user will not know what certain elements on the map are. </a:t>
            </a:r>
            <a:endParaRPr/>
          </a:p>
          <a:p>
            <a:pPr marL="457200" lvl="0" indent="-298450" rtl="0">
              <a:spcBef>
                <a:spcPts val="0"/>
              </a:spcBef>
              <a:spcAft>
                <a:spcPts val="0"/>
              </a:spcAft>
              <a:buSzPts val="1100"/>
              <a:buChar char="●"/>
            </a:pPr>
            <a:r>
              <a:rPr lang="en"/>
              <a:t>Compass Rose/Orientation</a:t>
            </a:r>
            <a:endParaRPr/>
          </a:p>
          <a:p>
            <a:pPr marL="914400" lvl="1" indent="-298450" rtl="0">
              <a:spcBef>
                <a:spcPts val="0"/>
              </a:spcBef>
              <a:spcAft>
                <a:spcPts val="0"/>
              </a:spcAft>
              <a:buSzPts val="1100"/>
              <a:buChar char="○"/>
            </a:pPr>
            <a:r>
              <a:rPr lang="en"/>
              <a:t>This lets the person using the map know which direction the map is facing. A map without a Compass Rose or other orientation (i.e. a north arrow) would be useless. </a:t>
            </a:r>
            <a:endParaRPr/>
          </a:p>
          <a:p>
            <a:pPr marL="457200" lvl="0" indent="-298450" rtl="0">
              <a:spcBef>
                <a:spcPts val="0"/>
              </a:spcBef>
              <a:spcAft>
                <a:spcPts val="0"/>
              </a:spcAft>
              <a:buSzPts val="1100"/>
              <a:buChar char="●"/>
            </a:pPr>
            <a:r>
              <a:rPr lang="en"/>
              <a:t>Scale</a:t>
            </a:r>
            <a:endParaRPr/>
          </a:p>
          <a:p>
            <a:pPr marL="914400" lvl="1" indent="-298450" rtl="0">
              <a:spcBef>
                <a:spcPts val="0"/>
              </a:spcBef>
              <a:spcAft>
                <a:spcPts val="0"/>
              </a:spcAft>
              <a:buSzPts val="1100"/>
              <a:buChar char="○"/>
            </a:pPr>
            <a:r>
              <a:rPr lang="en"/>
              <a:t>This lets the user know how much area the map is covering and how far it is from one point on the map to another. </a:t>
            </a:r>
            <a:endParaRPr/>
          </a:p>
          <a:p>
            <a:pPr marL="457200" lvl="0" indent="-298450" rtl="0">
              <a:spcBef>
                <a:spcPts val="0"/>
              </a:spcBef>
              <a:spcAft>
                <a:spcPts val="0"/>
              </a:spcAft>
              <a:buSzPts val="1100"/>
              <a:buChar char="●"/>
            </a:pPr>
            <a:r>
              <a:rPr lang="en"/>
              <a:t>Labels</a:t>
            </a:r>
            <a:endParaRPr/>
          </a:p>
          <a:p>
            <a:pPr marL="914400" lvl="1" indent="-298450" rtl="0">
              <a:spcBef>
                <a:spcPts val="0"/>
              </a:spcBef>
              <a:spcAft>
                <a:spcPts val="0"/>
              </a:spcAft>
              <a:buSzPts val="1100"/>
              <a:buChar char="○"/>
            </a:pPr>
            <a:r>
              <a:rPr lang="en"/>
              <a:t>Labels are needed to explain what key areas are. Have the students imagine what a map would be like if roads, bodies of water, buildings, mountain ranges, etc. were not labels. </a:t>
            </a:r>
            <a:endParaRPr/>
          </a:p>
          <a:p>
            <a:pPr marL="457200" lvl="0" indent="-298450" rtl="0">
              <a:spcBef>
                <a:spcPts val="0"/>
              </a:spcBef>
              <a:spcAft>
                <a:spcPts val="0"/>
              </a:spcAft>
              <a:buSzPts val="1100"/>
              <a:buChar char="●"/>
            </a:pPr>
            <a:r>
              <a:rPr lang="en"/>
              <a:t>Author name and date</a:t>
            </a:r>
            <a:endParaRPr/>
          </a:p>
          <a:p>
            <a:pPr marL="914400" lvl="1" indent="-298450" rtl="0">
              <a:spcBef>
                <a:spcPts val="0"/>
              </a:spcBef>
              <a:spcAft>
                <a:spcPts val="0"/>
              </a:spcAft>
              <a:buSzPts val="1100"/>
              <a:buChar char="○"/>
            </a:pPr>
            <a:r>
              <a:rPr lang="en"/>
              <a:t>It is important to know who created a map, just as it is important to know who creates any source you use. The date is important as elements on a map can change (i.e. change in landscape, construction, new monuments etc.). </a:t>
            </a:r>
            <a:endParaRPr/>
          </a:p>
        </p:txBody>
      </p:sp>
    </p:spTree>
    <p:extLst>
      <p:ext uri="{BB962C8B-B14F-4D97-AF65-F5344CB8AC3E}">
        <p14:creationId xmlns:p14="http://schemas.microsoft.com/office/powerpoint/2010/main" val="165551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cdcb7495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cdcb7495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next three slides have three different types of maps. Ask students to identify what type of map it is, what types of things the map shows, and what key features they see. </a:t>
            </a:r>
            <a:endParaRPr/>
          </a:p>
        </p:txBody>
      </p:sp>
    </p:spTree>
    <p:extLst>
      <p:ext uri="{BB962C8B-B14F-4D97-AF65-F5344CB8AC3E}">
        <p14:creationId xmlns:p14="http://schemas.microsoft.com/office/powerpoint/2010/main" val="151262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cdcb749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cdcb749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is a </a:t>
            </a:r>
            <a:r>
              <a:rPr lang="en" b="1"/>
              <a:t>physical map </a:t>
            </a:r>
            <a:r>
              <a:rPr lang="en"/>
              <a:t>of the U.S. </a:t>
            </a:r>
            <a:endParaRPr/>
          </a:p>
          <a:p>
            <a:pPr marL="0" lvl="0" indent="0">
              <a:spcBef>
                <a:spcPts val="0"/>
              </a:spcBef>
              <a:spcAft>
                <a:spcPts val="0"/>
              </a:spcAft>
              <a:buNone/>
            </a:pPr>
            <a:r>
              <a:rPr lang="en" b="1"/>
              <a:t>Ask the students: </a:t>
            </a:r>
            <a:r>
              <a:rPr lang="en"/>
              <a:t>What type of map is this? What types of things does this map show? </a:t>
            </a:r>
            <a:endParaRPr/>
          </a:p>
          <a:p>
            <a:pPr marL="0" lvl="0" indent="0">
              <a:spcBef>
                <a:spcPts val="0"/>
              </a:spcBef>
              <a:spcAft>
                <a:spcPts val="0"/>
              </a:spcAft>
              <a:buNone/>
            </a:pPr>
            <a:r>
              <a:rPr lang="en" b="1"/>
              <a:t>Features to point out:</a:t>
            </a:r>
            <a:r>
              <a:rPr lang="en"/>
              <a:t> title, compass rose, legend/key, scale, source/author, grid</a:t>
            </a:r>
            <a:endParaRPr/>
          </a:p>
          <a:p>
            <a:pPr marL="0" lvl="0" indent="0">
              <a:spcBef>
                <a:spcPts val="0"/>
              </a:spcBef>
              <a:spcAft>
                <a:spcPts val="0"/>
              </a:spcAft>
              <a:buNone/>
            </a:pPr>
            <a:r>
              <a:rPr lang="en"/>
              <a:t>*Have students come up to the picture and point to specific elements they see. </a:t>
            </a:r>
            <a:endParaRPr/>
          </a:p>
        </p:txBody>
      </p:sp>
    </p:spTree>
    <p:extLst>
      <p:ext uri="{BB962C8B-B14F-4D97-AF65-F5344CB8AC3E}">
        <p14:creationId xmlns:p14="http://schemas.microsoft.com/office/powerpoint/2010/main" val="80865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cdcb7495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cdcb7495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This is a </a:t>
            </a:r>
            <a:r>
              <a:rPr lang="en" b="1">
                <a:solidFill>
                  <a:schemeClr val="dk1"/>
                </a:solidFill>
              </a:rPr>
              <a:t>political map </a:t>
            </a:r>
            <a:r>
              <a:rPr lang="en">
                <a:solidFill>
                  <a:schemeClr val="dk1"/>
                </a:solidFill>
              </a:rPr>
              <a:t>of La Crosse County</a:t>
            </a:r>
            <a:endParaRPr>
              <a:solidFill>
                <a:schemeClr val="dk1"/>
              </a:solidFill>
            </a:endParaRPr>
          </a:p>
          <a:p>
            <a:pPr marL="0" lvl="0" indent="0">
              <a:spcBef>
                <a:spcPts val="0"/>
              </a:spcBef>
              <a:spcAft>
                <a:spcPts val="0"/>
              </a:spcAft>
              <a:buClr>
                <a:schemeClr val="dk1"/>
              </a:buClr>
              <a:buSzPts val="1100"/>
              <a:buFont typeface="Arial"/>
              <a:buNone/>
            </a:pPr>
            <a:r>
              <a:rPr lang="en" b="1">
                <a:solidFill>
                  <a:schemeClr val="dk1"/>
                </a:solidFill>
              </a:rPr>
              <a:t>Ask the students: </a:t>
            </a:r>
            <a:r>
              <a:rPr lang="en">
                <a:solidFill>
                  <a:schemeClr val="dk1"/>
                </a:solidFill>
              </a:rPr>
              <a:t>What type of map is this? What types of things does this map show? </a:t>
            </a:r>
            <a:endParaRPr>
              <a:solidFill>
                <a:schemeClr val="dk1"/>
              </a:solidFill>
            </a:endParaRPr>
          </a:p>
          <a:p>
            <a:pPr marL="0" lvl="0" indent="0">
              <a:spcBef>
                <a:spcPts val="0"/>
              </a:spcBef>
              <a:spcAft>
                <a:spcPts val="0"/>
              </a:spcAft>
              <a:buClr>
                <a:schemeClr val="dk1"/>
              </a:buClr>
              <a:buSzPts val="1100"/>
              <a:buFont typeface="Arial"/>
              <a:buNone/>
            </a:pPr>
            <a:r>
              <a:rPr lang="en" b="1">
                <a:solidFill>
                  <a:schemeClr val="dk1"/>
                </a:solidFill>
              </a:rPr>
              <a:t>Features to point out:</a:t>
            </a:r>
            <a:r>
              <a:rPr lang="en">
                <a:solidFill>
                  <a:schemeClr val="dk1"/>
                </a:solidFill>
              </a:rPr>
              <a:t> title, directional, legend/key, scale, source/author</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*Have students come up to the picture and point to specific elements they see. </a:t>
            </a:r>
            <a:endParaRPr>
              <a:solidFill>
                <a:schemeClr val="dk1"/>
              </a:solidFill>
            </a:endParaRPr>
          </a:p>
        </p:txBody>
      </p:sp>
    </p:spTree>
    <p:extLst>
      <p:ext uri="{BB962C8B-B14F-4D97-AF65-F5344CB8AC3E}">
        <p14:creationId xmlns:p14="http://schemas.microsoft.com/office/powerpoint/2010/main" val="186900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0"/>
            <a:ext cx="9144002" cy="5143500"/>
          </a:xfrm>
          <a:prstGeom prst="rect">
            <a:avLst/>
          </a:prstGeom>
          <a:noFill/>
          <a:ln>
            <a:noFill/>
          </a:ln>
        </p:spPr>
      </p:pic>
      <p:pic>
        <p:nvPicPr>
          <p:cNvPr id="55" name="Google Shape;55;p13"/>
          <p:cNvPicPr preferRelativeResize="0"/>
          <p:nvPr/>
        </p:nvPicPr>
        <p:blipFill rotWithShape="1">
          <a:blip r:embed="rId4">
            <a:alphaModFix/>
          </a:blip>
          <a:srcRect/>
          <a:stretch/>
        </p:blipFill>
        <p:spPr>
          <a:xfrm rot="10800000" flipH="1">
            <a:off x="-17675" y="292050"/>
            <a:ext cx="9179351" cy="2665600"/>
          </a:xfrm>
          <a:prstGeom prst="rect">
            <a:avLst/>
          </a:prstGeom>
          <a:noFill/>
          <a:ln>
            <a:noFill/>
          </a:ln>
        </p:spPr>
      </p:pic>
      <p:sp>
        <p:nvSpPr>
          <p:cNvPr id="56" name="Google Shape;56;p13"/>
          <p:cNvSpPr txBox="1">
            <a:spLocks noGrp="1"/>
          </p:cNvSpPr>
          <p:nvPr>
            <p:ph type="ctrTitle"/>
          </p:nvPr>
        </p:nvSpPr>
        <p:spPr>
          <a:xfrm>
            <a:off x="3951050" y="1656190"/>
            <a:ext cx="5585400" cy="1022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latin typeface="Arvo"/>
                <a:ea typeface="Arvo"/>
                <a:cs typeface="Arvo"/>
                <a:sym typeface="Arvo"/>
              </a:rPr>
              <a:t>Mapping </a:t>
            </a:r>
            <a:endParaRPr dirty="0">
              <a:latin typeface="Arvo"/>
              <a:ea typeface="Arvo"/>
              <a:cs typeface="Arvo"/>
              <a:sym typeface="Arvo"/>
            </a:endParaRPr>
          </a:p>
          <a:p>
            <a:pPr marL="0" lvl="0" indent="0" rtl="0">
              <a:spcBef>
                <a:spcPts val="0"/>
              </a:spcBef>
              <a:spcAft>
                <a:spcPts val="0"/>
              </a:spcAft>
              <a:buNone/>
            </a:pPr>
            <a:r>
              <a:rPr lang="en" dirty="0">
                <a:latin typeface="Arvo"/>
                <a:ea typeface="Arvo"/>
                <a:cs typeface="Arvo"/>
                <a:sym typeface="Arvo"/>
              </a:rPr>
              <a:t>La Crosse</a:t>
            </a:r>
            <a:endParaRPr dirty="0">
              <a:latin typeface="Arvo"/>
              <a:ea typeface="Arvo"/>
              <a:cs typeface="Arvo"/>
              <a:sym typeface="Arvo"/>
            </a:endParaRPr>
          </a:p>
        </p:txBody>
      </p:sp>
      <p:sp>
        <p:nvSpPr>
          <p:cNvPr id="57" name="Google Shape;57;p13"/>
          <p:cNvSpPr/>
          <p:nvPr/>
        </p:nvSpPr>
        <p:spPr>
          <a:xfrm>
            <a:off x="176750" y="1129250"/>
            <a:ext cx="3935700" cy="3806100"/>
          </a:xfrm>
          <a:prstGeom prst="ellipse">
            <a:avLst/>
          </a:prstGeom>
          <a:solidFill>
            <a:srgbClr val="FFFFFF"/>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8" name="Google Shape;58;p13" descr="A picture containing object&#10;&#10;Description generated with high confidence"/>
          <p:cNvPicPr preferRelativeResize="0"/>
          <p:nvPr/>
        </p:nvPicPr>
        <p:blipFill rotWithShape="1">
          <a:blip r:embed="rId5">
            <a:alphaModFix/>
          </a:blip>
          <a:srcRect/>
          <a:stretch/>
        </p:blipFill>
        <p:spPr>
          <a:xfrm>
            <a:off x="338151" y="1685422"/>
            <a:ext cx="3612899" cy="2785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2180150" y="-70962"/>
            <a:ext cx="4404526" cy="5285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p:nvPr/>
        </p:nvSpPr>
        <p:spPr>
          <a:xfrm>
            <a:off x="0" y="1365950"/>
            <a:ext cx="9144000" cy="2362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121" name="Google Shape;121;p23"/>
          <p:cNvSpPr txBox="1">
            <a:spLocks noGrp="1"/>
          </p:cNvSpPr>
          <p:nvPr>
            <p:ph type="title"/>
          </p:nvPr>
        </p:nvSpPr>
        <p:spPr>
          <a:xfrm>
            <a:off x="192450" y="2524225"/>
            <a:ext cx="8759100" cy="94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800">
                <a:solidFill>
                  <a:srgbClr val="000000"/>
                </a:solidFill>
                <a:latin typeface="Arvo"/>
                <a:ea typeface="Arvo"/>
                <a:cs typeface="Arvo"/>
                <a:sym typeface="Arvo"/>
              </a:rPr>
              <a:t>Make a Map of </a:t>
            </a:r>
            <a:endParaRPr sz="4800">
              <a:solidFill>
                <a:srgbClr val="000000"/>
              </a:solidFill>
              <a:latin typeface="Arvo"/>
              <a:ea typeface="Arvo"/>
              <a:cs typeface="Arvo"/>
              <a:sym typeface="Arvo"/>
            </a:endParaRPr>
          </a:p>
          <a:p>
            <a:pPr marL="0" lvl="0" indent="0">
              <a:spcBef>
                <a:spcPts val="0"/>
              </a:spcBef>
              <a:spcAft>
                <a:spcPts val="0"/>
              </a:spcAft>
              <a:buNone/>
            </a:pPr>
            <a:r>
              <a:rPr lang="en" sz="4800">
                <a:solidFill>
                  <a:srgbClr val="000000"/>
                </a:solidFill>
                <a:latin typeface="Arvo"/>
                <a:ea typeface="Arvo"/>
                <a:cs typeface="Arvo"/>
                <a:sym typeface="Arvo"/>
              </a:rPr>
              <a:t>Riverside Park! </a:t>
            </a:r>
            <a:endParaRPr sz="7200" i="1">
              <a:solidFill>
                <a:srgbClr val="000000"/>
              </a:solidFill>
              <a:latin typeface="Arvo"/>
              <a:ea typeface="Arvo"/>
              <a:cs typeface="Arvo"/>
              <a:sym typeface="Arvo"/>
            </a:endParaRPr>
          </a:p>
          <a:p>
            <a:pPr marL="0" lvl="0" indent="0">
              <a:spcBef>
                <a:spcPts val="0"/>
              </a:spcBef>
              <a:spcAft>
                <a:spcPts val="0"/>
              </a:spcAft>
              <a:buNone/>
            </a:pPr>
            <a:endParaRPr sz="7200">
              <a:solidFill>
                <a:srgbClr val="000000"/>
              </a:solidFill>
              <a:latin typeface="Arvo"/>
              <a:ea typeface="Arvo"/>
              <a:cs typeface="Arvo"/>
              <a:sym typeface="Arv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p:nvPr/>
        </p:nvSpPr>
        <p:spPr>
          <a:xfrm>
            <a:off x="0" y="246450"/>
            <a:ext cx="9144000" cy="1102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000">
                <a:latin typeface="Arvo"/>
                <a:ea typeface="Arvo"/>
                <a:cs typeface="Arvo"/>
                <a:sym typeface="Arvo"/>
              </a:rPr>
              <a:t>Maps </a:t>
            </a:r>
            <a:endParaRPr sz="4000">
              <a:latin typeface="Arvo"/>
              <a:ea typeface="Arvo"/>
              <a:cs typeface="Arvo"/>
              <a:sym typeface="Arvo"/>
            </a:endParaRPr>
          </a:p>
        </p:txBody>
      </p:sp>
      <p:sp>
        <p:nvSpPr>
          <p:cNvPr id="128" name="Google Shape;128;p24"/>
          <p:cNvSpPr txBox="1">
            <a:spLocks noGrp="1"/>
          </p:cNvSpPr>
          <p:nvPr>
            <p:ph type="body" idx="1"/>
          </p:nvPr>
        </p:nvSpPr>
        <p:spPr>
          <a:xfrm>
            <a:off x="311700" y="1627800"/>
            <a:ext cx="87321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Arvo"/>
                <a:ea typeface="Arvo"/>
                <a:cs typeface="Arvo"/>
                <a:sym typeface="Arvo"/>
              </a:rPr>
              <a:t>Today, you will create the main elements of your map. This includes:</a:t>
            </a:r>
            <a:endParaRPr b="1">
              <a:latin typeface="Arvo"/>
              <a:ea typeface="Arvo"/>
              <a:cs typeface="Arvo"/>
              <a:sym typeface="Arvo"/>
            </a:endParaRPr>
          </a:p>
          <a:p>
            <a:pPr marL="457200" lvl="0" indent="-342900" rtl="0">
              <a:spcBef>
                <a:spcPts val="1600"/>
              </a:spcBef>
              <a:spcAft>
                <a:spcPts val="0"/>
              </a:spcAft>
              <a:buSzPts val="1800"/>
              <a:buFont typeface="Arvo"/>
              <a:buChar char="●"/>
            </a:pPr>
            <a:r>
              <a:rPr lang="en">
                <a:latin typeface="Arvo"/>
                <a:ea typeface="Arvo"/>
                <a:cs typeface="Arvo"/>
                <a:sym typeface="Arvo"/>
              </a:rPr>
              <a:t>Title</a:t>
            </a:r>
            <a:endParaRPr>
              <a:latin typeface="Arvo"/>
              <a:ea typeface="Arvo"/>
              <a:cs typeface="Arvo"/>
              <a:sym typeface="Arvo"/>
            </a:endParaRPr>
          </a:p>
          <a:p>
            <a:pPr marL="457200" lvl="0" indent="-342900" rtl="0">
              <a:spcBef>
                <a:spcPts val="0"/>
              </a:spcBef>
              <a:spcAft>
                <a:spcPts val="0"/>
              </a:spcAft>
              <a:buSzPts val="1800"/>
              <a:buFont typeface="Arvo"/>
              <a:buChar char="●"/>
            </a:pPr>
            <a:r>
              <a:rPr lang="en">
                <a:latin typeface="Arvo"/>
                <a:ea typeface="Arvo"/>
                <a:cs typeface="Arvo"/>
                <a:sym typeface="Arvo"/>
              </a:rPr>
              <a:t>The general landscape of the Mississippi River, La Crosse River, and Riverside Park/land (be sure to label these!) </a:t>
            </a:r>
            <a:endParaRPr>
              <a:latin typeface="Arvo"/>
              <a:ea typeface="Arvo"/>
              <a:cs typeface="Arvo"/>
              <a:sym typeface="Arvo"/>
            </a:endParaRPr>
          </a:p>
          <a:p>
            <a:pPr marL="457200" lvl="0" indent="-342900" rtl="0">
              <a:spcBef>
                <a:spcPts val="0"/>
              </a:spcBef>
              <a:spcAft>
                <a:spcPts val="0"/>
              </a:spcAft>
              <a:buSzPts val="1800"/>
              <a:buFont typeface="Arvo"/>
              <a:buChar char="●"/>
            </a:pPr>
            <a:r>
              <a:rPr lang="en">
                <a:latin typeface="Arvo"/>
                <a:ea typeface="Arvo"/>
                <a:cs typeface="Arvo"/>
                <a:sym typeface="Arvo"/>
              </a:rPr>
              <a:t>The main roads</a:t>
            </a:r>
            <a:endParaRPr>
              <a:latin typeface="Arvo"/>
              <a:ea typeface="Arvo"/>
              <a:cs typeface="Arvo"/>
              <a:sym typeface="Arvo"/>
            </a:endParaRPr>
          </a:p>
          <a:p>
            <a:pPr marL="457200" lvl="0" indent="-342900" rtl="0">
              <a:spcBef>
                <a:spcPts val="0"/>
              </a:spcBef>
              <a:spcAft>
                <a:spcPts val="0"/>
              </a:spcAft>
              <a:buSzPts val="1800"/>
              <a:buFont typeface="Arvo"/>
              <a:buChar char="●"/>
            </a:pPr>
            <a:r>
              <a:rPr lang="en">
                <a:latin typeface="Arvo"/>
                <a:ea typeface="Arvo"/>
                <a:cs typeface="Arvo"/>
                <a:sym typeface="Arvo"/>
              </a:rPr>
              <a:t>Compass rose</a:t>
            </a:r>
            <a:endParaRPr>
              <a:latin typeface="Arvo"/>
              <a:ea typeface="Arvo"/>
              <a:cs typeface="Arvo"/>
              <a:sym typeface="Arvo"/>
            </a:endParaRPr>
          </a:p>
          <a:p>
            <a:pPr marL="457200" lvl="0" indent="-342900" rtl="0">
              <a:spcBef>
                <a:spcPts val="0"/>
              </a:spcBef>
              <a:spcAft>
                <a:spcPts val="0"/>
              </a:spcAft>
              <a:buSzPts val="1800"/>
              <a:buFont typeface="Arvo"/>
              <a:buChar char="●"/>
            </a:pPr>
            <a:r>
              <a:rPr lang="en">
                <a:latin typeface="Arvo"/>
                <a:ea typeface="Arvo"/>
                <a:cs typeface="Arvo"/>
                <a:sym typeface="Arvo"/>
              </a:rPr>
              <a:t>A sheet to be your legend or key</a:t>
            </a:r>
            <a:endParaRPr>
              <a:latin typeface="Arvo"/>
              <a:ea typeface="Arvo"/>
              <a:cs typeface="Arvo"/>
              <a:sym typeface="Arvo"/>
            </a:endParaRPr>
          </a:p>
          <a:p>
            <a:pPr marL="457200" lvl="0" indent="-342900" rtl="0">
              <a:spcBef>
                <a:spcPts val="0"/>
              </a:spcBef>
              <a:spcAft>
                <a:spcPts val="0"/>
              </a:spcAft>
              <a:buSzPts val="1800"/>
              <a:buFont typeface="Arvo"/>
              <a:buChar char="●"/>
            </a:pPr>
            <a:r>
              <a:rPr lang="en">
                <a:latin typeface="Arvo"/>
                <a:ea typeface="Arvo"/>
                <a:cs typeface="Arvo"/>
                <a:sym typeface="Arvo"/>
              </a:rPr>
              <a:t>Author and date </a:t>
            </a:r>
            <a:endParaRPr>
              <a:latin typeface="Arvo"/>
              <a:ea typeface="Arvo"/>
              <a:cs typeface="Arvo"/>
              <a:sym typeface="Arvo"/>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p:nvPr/>
        </p:nvSpPr>
        <p:spPr>
          <a:xfrm>
            <a:off x="0" y="0"/>
            <a:ext cx="9144000" cy="5143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pic>
        <p:nvPicPr>
          <p:cNvPr id="134" name="Google Shape;134;p25"/>
          <p:cNvPicPr preferRelativeResize="0"/>
          <p:nvPr/>
        </p:nvPicPr>
        <p:blipFill>
          <a:blip r:embed="rId3">
            <a:alphaModFix/>
          </a:blip>
          <a:stretch>
            <a:fillRect/>
          </a:stretch>
        </p:blipFill>
        <p:spPr>
          <a:xfrm>
            <a:off x="1325071" y="-181451"/>
            <a:ext cx="6191251" cy="5324951"/>
          </a:xfrm>
          <a:prstGeom prst="rect">
            <a:avLst/>
          </a:prstGeom>
          <a:noFill/>
          <a:ln>
            <a:noFill/>
          </a:ln>
        </p:spPr>
      </p:pic>
      <p:sp>
        <p:nvSpPr>
          <p:cNvPr id="135" name="Google Shape;135;p25"/>
          <p:cNvSpPr/>
          <p:nvPr/>
        </p:nvSpPr>
        <p:spPr>
          <a:xfrm>
            <a:off x="3005674" y="246580"/>
            <a:ext cx="3004708" cy="4808305"/>
          </a:xfrm>
          <a:prstGeom prst="rect">
            <a:avLst/>
          </a:prstGeom>
          <a:noFill/>
          <a:ln w="38100" cap="flat" cmpd="sng">
            <a:solidFill>
              <a:srgbClr val="D4583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p:nvPr/>
        </p:nvSpPr>
        <p:spPr>
          <a:xfrm>
            <a:off x="0" y="246450"/>
            <a:ext cx="9144000" cy="1102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a:latin typeface="Arvo"/>
                <a:ea typeface="Arvo"/>
                <a:cs typeface="Arvo"/>
                <a:sym typeface="Arvo"/>
              </a:rPr>
              <a:t>Next Up: Field Trip! </a:t>
            </a:r>
            <a:endParaRPr sz="4000">
              <a:latin typeface="Arvo"/>
              <a:ea typeface="Arvo"/>
              <a:cs typeface="Arvo"/>
              <a:sym typeface="Arvo"/>
            </a:endParaRPr>
          </a:p>
        </p:txBody>
      </p:sp>
      <p:sp>
        <p:nvSpPr>
          <p:cNvPr id="142" name="Google Shape;142;p26"/>
          <p:cNvSpPr txBox="1">
            <a:spLocks noGrp="1"/>
          </p:cNvSpPr>
          <p:nvPr>
            <p:ph type="body" idx="1"/>
          </p:nvPr>
        </p:nvSpPr>
        <p:spPr>
          <a:xfrm>
            <a:off x="311700" y="1627800"/>
            <a:ext cx="8732100" cy="3302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Keep your maps! We will be using them during our field trip to Riverside Park in downtown La Crosse</a:t>
            </a:r>
            <a:endParaRPr/>
          </a:p>
          <a:p>
            <a:pPr marL="457200" lvl="0" indent="-342900" rtl="0">
              <a:spcBef>
                <a:spcPts val="0"/>
              </a:spcBef>
              <a:spcAft>
                <a:spcPts val="0"/>
              </a:spcAft>
              <a:buSzPts val="1800"/>
              <a:buChar char="●"/>
            </a:pPr>
            <a:r>
              <a:rPr lang="en"/>
              <a:t>What will you be doing?</a:t>
            </a:r>
            <a:endParaRPr/>
          </a:p>
          <a:p>
            <a:pPr marL="914400" lvl="1" indent="-317500" rtl="0">
              <a:spcBef>
                <a:spcPts val="0"/>
              </a:spcBef>
              <a:spcAft>
                <a:spcPts val="0"/>
              </a:spcAft>
              <a:buSzPts val="1400"/>
              <a:buChar char="○"/>
            </a:pPr>
            <a:r>
              <a:rPr lang="en"/>
              <a:t>Navigating the park in groups</a:t>
            </a:r>
            <a:endParaRPr/>
          </a:p>
          <a:p>
            <a:pPr marL="914400" lvl="1" indent="-317500" rtl="0">
              <a:spcBef>
                <a:spcPts val="0"/>
              </a:spcBef>
              <a:spcAft>
                <a:spcPts val="0"/>
              </a:spcAft>
              <a:buSzPts val="1400"/>
              <a:buChar char="○"/>
            </a:pPr>
            <a:r>
              <a:rPr lang="en"/>
              <a:t>Adding more features to your maps, such as </a:t>
            </a:r>
            <a:r>
              <a:rPr lang="en" i="1"/>
              <a:t>Hear, Hear</a:t>
            </a:r>
            <a:r>
              <a:rPr lang="en"/>
              <a:t> stories, monuments, and the Friendship Garden</a:t>
            </a:r>
            <a:endParaRPr/>
          </a:p>
          <a:p>
            <a:pPr marL="914400" lvl="1" indent="-317500" rtl="0">
              <a:spcBef>
                <a:spcPts val="0"/>
              </a:spcBef>
              <a:spcAft>
                <a:spcPts val="0"/>
              </a:spcAft>
              <a:buSzPts val="1400"/>
              <a:buChar char="○"/>
            </a:pPr>
            <a:r>
              <a:rPr lang="en"/>
              <a:t>Sharing your maps with your classmates </a:t>
            </a:r>
            <a:endParaRPr/>
          </a:p>
          <a:p>
            <a:pPr marL="457200" lvl="0" indent="-342900" rtl="0">
              <a:spcBef>
                <a:spcPts val="0"/>
              </a:spcBef>
              <a:spcAft>
                <a:spcPts val="0"/>
              </a:spcAft>
              <a:buSzPts val="1800"/>
              <a:buChar char="●"/>
            </a:pPr>
            <a:r>
              <a:rPr lang="en"/>
              <a:t>Why are we doing this?</a:t>
            </a:r>
            <a:endParaRPr/>
          </a:p>
          <a:p>
            <a:pPr marL="914400" lvl="1" indent="-317500" rtl="0">
              <a:spcBef>
                <a:spcPts val="0"/>
              </a:spcBef>
              <a:spcAft>
                <a:spcPts val="0"/>
              </a:spcAft>
              <a:buSzPts val="1400"/>
              <a:buChar char="○"/>
            </a:pPr>
            <a:r>
              <a:rPr lang="en"/>
              <a:t>To apply our new knowledge of making maps to a place in our own community</a:t>
            </a:r>
            <a:endParaRPr/>
          </a:p>
          <a:p>
            <a:pPr marL="914400" lvl="1" indent="-317500" rtl="0">
              <a:spcBef>
                <a:spcPts val="0"/>
              </a:spcBef>
              <a:spcAft>
                <a:spcPts val="0"/>
              </a:spcAft>
              <a:buSzPts val="1400"/>
              <a:buChar char="○"/>
            </a:pPr>
            <a:r>
              <a:rPr lang="en"/>
              <a:t>To get to know our natural and built environment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4400"/>
          </a:p>
        </p:txBody>
      </p:sp>
      <p:sp>
        <p:nvSpPr>
          <p:cNvPr id="64" name="Google Shape;64;p14"/>
          <p:cNvSpPr txBox="1">
            <a:spLocks noGrp="1"/>
          </p:cNvSpPr>
          <p:nvPr>
            <p:ph type="body" idx="1"/>
          </p:nvPr>
        </p:nvSpPr>
        <p:spPr>
          <a:xfrm>
            <a:off x="311700" y="1586500"/>
            <a:ext cx="8520600" cy="33027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Font typeface="Arvo"/>
              <a:buChar char="●"/>
            </a:pPr>
            <a:r>
              <a:rPr lang="en" sz="2000">
                <a:latin typeface="Arvo"/>
                <a:ea typeface="Arvo"/>
                <a:cs typeface="Arvo"/>
                <a:sym typeface="Arvo"/>
              </a:rPr>
              <a:t>Using Maps-the basics</a:t>
            </a:r>
            <a:endParaRPr sz="2000">
              <a:latin typeface="Arvo"/>
              <a:ea typeface="Arvo"/>
              <a:cs typeface="Arvo"/>
              <a:sym typeface="Arvo"/>
            </a:endParaRPr>
          </a:p>
          <a:p>
            <a:pPr marL="457200" lvl="0" indent="-355600" rtl="0">
              <a:spcBef>
                <a:spcPts val="0"/>
              </a:spcBef>
              <a:spcAft>
                <a:spcPts val="0"/>
              </a:spcAft>
              <a:buSzPts val="2000"/>
              <a:buFont typeface="Arvo"/>
              <a:buChar char="●"/>
            </a:pPr>
            <a:r>
              <a:rPr lang="en" sz="2000">
                <a:latin typeface="Arvo"/>
                <a:ea typeface="Arvo"/>
                <a:cs typeface="Arvo"/>
                <a:sym typeface="Arvo"/>
              </a:rPr>
              <a:t>Name that map!</a:t>
            </a:r>
            <a:endParaRPr sz="2000">
              <a:latin typeface="Arvo"/>
              <a:ea typeface="Arvo"/>
              <a:cs typeface="Arvo"/>
              <a:sym typeface="Arvo"/>
            </a:endParaRPr>
          </a:p>
          <a:p>
            <a:pPr marL="457200" lvl="0" indent="-355600">
              <a:spcBef>
                <a:spcPts val="0"/>
              </a:spcBef>
              <a:spcAft>
                <a:spcPts val="0"/>
              </a:spcAft>
              <a:buSzPts val="2000"/>
              <a:buFont typeface="Arvo"/>
              <a:buChar char="●"/>
            </a:pPr>
            <a:r>
              <a:rPr lang="en" sz="2000">
                <a:latin typeface="Arvo"/>
                <a:ea typeface="Arvo"/>
                <a:cs typeface="Arvo"/>
                <a:sym typeface="Arvo"/>
              </a:rPr>
              <a:t>Activity: Create a map of Riverside Park</a:t>
            </a:r>
            <a:endParaRPr sz="2000">
              <a:latin typeface="Arvo"/>
              <a:ea typeface="Arvo"/>
              <a:cs typeface="Arvo"/>
              <a:sym typeface="Arvo"/>
            </a:endParaRPr>
          </a:p>
        </p:txBody>
      </p:sp>
      <p:sp>
        <p:nvSpPr>
          <p:cNvPr id="65" name="Google Shape;65;p14"/>
          <p:cNvSpPr/>
          <p:nvPr/>
        </p:nvSpPr>
        <p:spPr>
          <a:xfrm>
            <a:off x="0" y="260800"/>
            <a:ext cx="9144000" cy="1102500"/>
          </a:xfrm>
          <a:prstGeom prst="rect">
            <a:avLst/>
          </a:prstGeom>
          <a:solidFill>
            <a:srgbClr val="D45836"/>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4000" i="0" u="none" strike="noStrike" cap="none">
                <a:solidFill>
                  <a:srgbClr val="000000"/>
                </a:solidFill>
                <a:latin typeface="Arvo"/>
                <a:ea typeface="Arvo"/>
                <a:cs typeface="Arvo"/>
                <a:sym typeface="Arvo"/>
              </a:rPr>
              <a:t>Lesson Road Map</a:t>
            </a:r>
            <a:endParaRPr sz="4000" i="0" u="none" strike="noStrike" cap="none">
              <a:solidFill>
                <a:srgbClr val="000000"/>
              </a:solidFill>
              <a:latin typeface="Arvo"/>
              <a:ea typeface="Arvo"/>
              <a:cs typeface="Arvo"/>
              <a:sym typeface="Arv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a:off x="0" y="1469250"/>
            <a:ext cx="9144000" cy="2455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71" name="Google Shape;71;p15"/>
          <p:cNvSpPr txBox="1">
            <a:spLocks noGrp="1"/>
          </p:cNvSpPr>
          <p:nvPr>
            <p:ph type="title"/>
          </p:nvPr>
        </p:nvSpPr>
        <p:spPr>
          <a:xfrm>
            <a:off x="363350" y="2100750"/>
            <a:ext cx="8571300" cy="94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7200">
                <a:solidFill>
                  <a:srgbClr val="000000"/>
                </a:solidFill>
                <a:latin typeface="Arvo"/>
                <a:ea typeface="Arvo"/>
                <a:cs typeface="Arvo"/>
                <a:sym typeface="Arvo"/>
              </a:rPr>
              <a:t>Using Maps</a:t>
            </a:r>
            <a:endParaRPr sz="7200">
              <a:solidFill>
                <a:srgbClr val="000000"/>
              </a:solidFill>
              <a:latin typeface="Arvo"/>
              <a:ea typeface="Arvo"/>
              <a:cs typeface="Arvo"/>
              <a:sym typeface="Arv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0" y="260800"/>
            <a:ext cx="9144000" cy="1102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77" name="Google Shape;77;p16"/>
          <p:cNvSpPr txBox="1">
            <a:spLocks noGrp="1"/>
          </p:cNvSpPr>
          <p:nvPr>
            <p:ph type="title"/>
          </p:nvPr>
        </p:nvSpPr>
        <p:spPr>
          <a:xfrm>
            <a:off x="311700" y="434200"/>
            <a:ext cx="42603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a:latin typeface="Arvo"/>
                <a:ea typeface="Arvo"/>
                <a:cs typeface="Arvo"/>
                <a:sym typeface="Arvo"/>
              </a:rPr>
              <a:t>Map Basics</a:t>
            </a:r>
            <a:endParaRPr sz="4000">
              <a:latin typeface="Arvo"/>
              <a:ea typeface="Arvo"/>
              <a:cs typeface="Arvo"/>
              <a:sym typeface="Arvo"/>
            </a:endParaRPr>
          </a:p>
        </p:txBody>
      </p:sp>
      <p:sp>
        <p:nvSpPr>
          <p:cNvPr id="78" name="Google Shape;78;p16"/>
          <p:cNvSpPr txBox="1">
            <a:spLocks noGrp="1"/>
          </p:cNvSpPr>
          <p:nvPr>
            <p:ph type="body" idx="1"/>
          </p:nvPr>
        </p:nvSpPr>
        <p:spPr>
          <a:xfrm>
            <a:off x="377375" y="1520325"/>
            <a:ext cx="8089200" cy="3199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Arvo"/>
              <a:buChar char="●"/>
            </a:pPr>
            <a:r>
              <a:rPr lang="en" sz="1800">
                <a:latin typeface="Arvo"/>
                <a:ea typeface="Arvo"/>
                <a:cs typeface="Arvo"/>
                <a:sym typeface="Arvo"/>
              </a:rPr>
              <a:t>What is a map?</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What are maps used for?</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What types of things can you find on a map?</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Can you think of different types of maps? </a:t>
            </a:r>
            <a:endParaRPr sz="1800">
              <a:latin typeface="Arvo"/>
              <a:ea typeface="Arvo"/>
              <a:cs typeface="Arvo"/>
              <a:sym typeface="Arvo"/>
            </a:endParaRPr>
          </a:p>
          <a:p>
            <a:pPr marL="0" lvl="0" indent="0" rtl="0">
              <a:spcBef>
                <a:spcPts val="1600"/>
              </a:spcBef>
              <a:spcAft>
                <a:spcPts val="0"/>
              </a:spcAft>
              <a:buNone/>
            </a:pPr>
            <a:endParaRPr sz="1800">
              <a:latin typeface="Arvo"/>
              <a:ea typeface="Arvo"/>
              <a:cs typeface="Arvo"/>
              <a:sym typeface="Arvo"/>
            </a:endParaRPr>
          </a:p>
          <a:p>
            <a:pPr marL="0" lvl="0" indent="0" rtl="0">
              <a:spcBef>
                <a:spcPts val="1600"/>
              </a:spcBef>
              <a:spcAft>
                <a:spcPts val="0"/>
              </a:spcAft>
              <a:buNone/>
            </a:pPr>
            <a:r>
              <a:rPr lang="en" sz="1800">
                <a:latin typeface="Arvo"/>
                <a:ea typeface="Arvo"/>
                <a:cs typeface="Arvo"/>
                <a:sym typeface="Arvo"/>
              </a:rPr>
              <a:t>Have you used a map? When? Why? What was your experience like?</a:t>
            </a:r>
            <a:endParaRPr sz="1800">
              <a:latin typeface="Arvo"/>
              <a:ea typeface="Arvo"/>
              <a:cs typeface="Arvo"/>
              <a:sym typeface="Arvo"/>
            </a:endParaRPr>
          </a:p>
          <a:p>
            <a:pPr marL="0" lvl="0" indent="0">
              <a:spcBef>
                <a:spcPts val="1600"/>
              </a:spcBef>
              <a:spcAft>
                <a:spcPts val="0"/>
              </a:spcAft>
              <a:buNone/>
            </a:pPr>
            <a:endParaRPr sz="1800"/>
          </a:p>
          <a:p>
            <a:pPr marL="0" lvl="0" indent="0">
              <a:spcBef>
                <a:spcPts val="1600"/>
              </a:spcBef>
              <a:spcAft>
                <a:spcPts val="0"/>
              </a:spcAft>
              <a:buNone/>
            </a:pPr>
            <a:endParaRPr i="1"/>
          </a:p>
          <a:p>
            <a:pPr marL="0" lvl="0" indent="0">
              <a:spcBef>
                <a:spcPts val="1600"/>
              </a:spcBef>
              <a:spcAft>
                <a:spcPts val="1600"/>
              </a:spcAft>
              <a:buNone/>
            </a:pPr>
            <a:endParaRPr/>
          </a:p>
        </p:txBody>
      </p:sp>
      <p:sp>
        <p:nvSpPr>
          <p:cNvPr id="79" name="Google Shape;79;p16"/>
          <p:cNvSpPr txBox="1"/>
          <p:nvPr/>
        </p:nvSpPr>
        <p:spPr>
          <a:xfrm>
            <a:off x="5146951" y="4585000"/>
            <a:ext cx="2343600" cy="3705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endParaRPr>
              <a:latin typeface="Arvo"/>
              <a:ea typeface="Arvo"/>
              <a:cs typeface="Arvo"/>
              <a:sym typeface="Arv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r="11948"/>
          <a:stretch/>
        </p:blipFill>
        <p:spPr>
          <a:xfrm>
            <a:off x="4995325" y="2002250"/>
            <a:ext cx="4148676" cy="3141250"/>
          </a:xfrm>
          <a:prstGeom prst="rect">
            <a:avLst/>
          </a:prstGeom>
          <a:noFill/>
          <a:ln>
            <a:noFill/>
          </a:ln>
        </p:spPr>
      </p:pic>
      <p:sp>
        <p:nvSpPr>
          <p:cNvPr id="85" name="Google Shape;85;p17"/>
          <p:cNvSpPr/>
          <p:nvPr/>
        </p:nvSpPr>
        <p:spPr>
          <a:xfrm>
            <a:off x="0" y="260800"/>
            <a:ext cx="9144000" cy="1102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86" name="Google Shape;86;p17"/>
          <p:cNvSpPr txBox="1">
            <a:spLocks noGrp="1"/>
          </p:cNvSpPr>
          <p:nvPr>
            <p:ph type="title"/>
          </p:nvPr>
        </p:nvSpPr>
        <p:spPr>
          <a:xfrm>
            <a:off x="311700" y="555600"/>
            <a:ext cx="56997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a:latin typeface="Arvo"/>
                <a:ea typeface="Arvo"/>
                <a:cs typeface="Arvo"/>
                <a:sym typeface="Arvo"/>
              </a:rPr>
              <a:t>Features of a Map</a:t>
            </a:r>
            <a:endParaRPr sz="4000">
              <a:latin typeface="Arvo"/>
              <a:ea typeface="Arvo"/>
              <a:cs typeface="Arvo"/>
              <a:sym typeface="Arvo"/>
            </a:endParaRPr>
          </a:p>
        </p:txBody>
      </p:sp>
      <p:sp>
        <p:nvSpPr>
          <p:cNvPr id="87" name="Google Shape;87;p17"/>
          <p:cNvSpPr txBox="1">
            <a:spLocks noGrp="1"/>
          </p:cNvSpPr>
          <p:nvPr>
            <p:ph type="body" idx="1"/>
          </p:nvPr>
        </p:nvSpPr>
        <p:spPr>
          <a:xfrm>
            <a:off x="311700" y="1534575"/>
            <a:ext cx="5392800" cy="3609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latin typeface="Arvo"/>
                <a:ea typeface="Arvo"/>
                <a:cs typeface="Arvo"/>
                <a:sym typeface="Arvo"/>
              </a:rPr>
              <a:t>What different elements should maps have to make them easy to use and understand? In other words, if </a:t>
            </a:r>
            <a:r>
              <a:rPr lang="en" sz="2400" b="1">
                <a:latin typeface="Arvo"/>
                <a:ea typeface="Arvo"/>
                <a:cs typeface="Arvo"/>
                <a:sym typeface="Arvo"/>
              </a:rPr>
              <a:t>you</a:t>
            </a:r>
            <a:r>
              <a:rPr lang="en" sz="2400">
                <a:latin typeface="Arvo"/>
                <a:ea typeface="Arvo"/>
                <a:cs typeface="Arvo"/>
                <a:sym typeface="Arvo"/>
              </a:rPr>
              <a:t> were using a map, what would you want it to have so you could use it? </a:t>
            </a:r>
            <a:endParaRPr sz="2400">
              <a:latin typeface="Arvo"/>
              <a:ea typeface="Arvo"/>
              <a:cs typeface="Arvo"/>
              <a:sym typeface="Arv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0" y="260800"/>
            <a:ext cx="9144000" cy="1102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93" name="Google Shape;93;p18"/>
          <p:cNvSpPr txBox="1">
            <a:spLocks noGrp="1"/>
          </p:cNvSpPr>
          <p:nvPr>
            <p:ph type="title"/>
          </p:nvPr>
        </p:nvSpPr>
        <p:spPr>
          <a:xfrm>
            <a:off x="311700" y="555600"/>
            <a:ext cx="56997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latin typeface="Arvo"/>
                <a:ea typeface="Arvo"/>
                <a:cs typeface="Arvo"/>
                <a:sym typeface="Arvo"/>
              </a:rPr>
              <a:t>Features of a Map</a:t>
            </a:r>
            <a:endParaRPr sz="4000">
              <a:latin typeface="Arvo"/>
              <a:ea typeface="Arvo"/>
              <a:cs typeface="Arvo"/>
              <a:sym typeface="Arvo"/>
            </a:endParaRPr>
          </a:p>
        </p:txBody>
      </p:sp>
      <p:sp>
        <p:nvSpPr>
          <p:cNvPr id="94" name="Google Shape;94;p18"/>
          <p:cNvSpPr txBox="1">
            <a:spLocks noGrp="1"/>
          </p:cNvSpPr>
          <p:nvPr>
            <p:ph type="body" idx="1"/>
          </p:nvPr>
        </p:nvSpPr>
        <p:spPr>
          <a:xfrm>
            <a:off x="311700" y="1534575"/>
            <a:ext cx="8419500" cy="3034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Arvo"/>
              <a:buChar char="●"/>
            </a:pPr>
            <a:r>
              <a:rPr lang="en" sz="1800">
                <a:latin typeface="Arvo"/>
                <a:ea typeface="Arvo"/>
                <a:cs typeface="Arvo"/>
                <a:sym typeface="Arvo"/>
              </a:rPr>
              <a:t>Title</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Legend/Key</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Compass Rose/Orientation</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Scale</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Labels</a:t>
            </a:r>
            <a:endParaRPr sz="1800">
              <a:latin typeface="Arvo"/>
              <a:ea typeface="Arvo"/>
              <a:cs typeface="Arvo"/>
              <a:sym typeface="Arvo"/>
            </a:endParaRPr>
          </a:p>
          <a:p>
            <a:pPr marL="457200" lvl="0" indent="-342900" rtl="0">
              <a:spcBef>
                <a:spcPts val="0"/>
              </a:spcBef>
              <a:spcAft>
                <a:spcPts val="0"/>
              </a:spcAft>
              <a:buSzPts val="1800"/>
              <a:buFont typeface="Arvo"/>
              <a:buChar char="●"/>
            </a:pPr>
            <a:r>
              <a:rPr lang="en" sz="1800">
                <a:latin typeface="Arvo"/>
                <a:ea typeface="Arvo"/>
                <a:cs typeface="Arvo"/>
                <a:sym typeface="Arvo"/>
              </a:rPr>
              <a:t>Author name and date </a:t>
            </a:r>
            <a:endParaRPr sz="1800">
              <a:latin typeface="Arvo"/>
              <a:ea typeface="Arvo"/>
              <a:cs typeface="Arvo"/>
              <a:sym typeface="Arv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0" y="1469250"/>
            <a:ext cx="9144000" cy="2455500"/>
          </a:xfrm>
          <a:prstGeom prst="rect">
            <a:avLst/>
          </a:prstGeom>
          <a:solidFill>
            <a:srgbClr val="D45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0" i="0" u="none" strike="noStrike" cap="none">
              <a:solidFill>
                <a:srgbClr val="000000"/>
              </a:solidFill>
              <a:latin typeface="Calibri"/>
              <a:ea typeface="Calibri"/>
              <a:cs typeface="Calibri"/>
              <a:sym typeface="Calibri"/>
            </a:endParaRPr>
          </a:p>
        </p:txBody>
      </p:sp>
      <p:sp>
        <p:nvSpPr>
          <p:cNvPr id="100" name="Google Shape;100;p19"/>
          <p:cNvSpPr txBox="1">
            <a:spLocks noGrp="1"/>
          </p:cNvSpPr>
          <p:nvPr>
            <p:ph type="title"/>
          </p:nvPr>
        </p:nvSpPr>
        <p:spPr>
          <a:xfrm>
            <a:off x="363350" y="2100750"/>
            <a:ext cx="8571300" cy="94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a:solidFill>
                  <a:srgbClr val="000000"/>
                </a:solidFill>
                <a:latin typeface="Arvo"/>
                <a:ea typeface="Arvo"/>
                <a:cs typeface="Arvo"/>
                <a:sym typeface="Arvo"/>
              </a:rPr>
              <a:t>Name That Map!</a:t>
            </a:r>
            <a:endParaRPr sz="7200">
              <a:solidFill>
                <a:srgbClr val="000000"/>
              </a:solidFill>
              <a:latin typeface="Arvo"/>
              <a:ea typeface="Arvo"/>
              <a:cs typeface="Arvo"/>
              <a:sym typeface="Arv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1090101" y="-86575"/>
            <a:ext cx="6781425" cy="5316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2042600" y="0"/>
            <a:ext cx="5196400" cy="5196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1684</Words>
  <Application>Microsoft Macintosh PowerPoint</Application>
  <PresentationFormat>On-screen Show (16:9)</PresentationFormat>
  <Paragraphs>97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Arvo</vt:lpstr>
      <vt:lpstr>Calibri</vt:lpstr>
      <vt:lpstr>Simple Light</vt:lpstr>
      <vt:lpstr>Mapping  La Crosse</vt:lpstr>
      <vt:lpstr>PowerPoint Presentation</vt:lpstr>
      <vt:lpstr>Using Maps</vt:lpstr>
      <vt:lpstr>Map Basics</vt:lpstr>
      <vt:lpstr>Features of a Map</vt:lpstr>
      <vt:lpstr>Features of a Map</vt:lpstr>
      <vt:lpstr>Name That Map!</vt:lpstr>
      <vt:lpstr>PowerPoint Presentation</vt:lpstr>
      <vt:lpstr>PowerPoint Presentation</vt:lpstr>
      <vt:lpstr>PowerPoint Presentation</vt:lpstr>
      <vt:lpstr>Make a Map of  Riverside Park!  </vt:lpstr>
      <vt:lpstr>Maps </vt:lpstr>
      <vt:lpstr>PowerPoint Presentation</vt:lpstr>
      <vt:lpstr>Next Up: Field Trip!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La Crosse</dc:title>
  <cp:lastModifiedBy>Calli Marie Niemi</cp:lastModifiedBy>
  <cp:revision>1</cp:revision>
  <dcterms:modified xsi:type="dcterms:W3CDTF">2018-08-23T22:05:00Z</dcterms:modified>
</cp:coreProperties>
</file>