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A26291-DC5B-4340-81E9-71390ED5A711}" type="datetimeFigureOut">
              <a:rPr lang="en-US" smtClean="0"/>
              <a:t>8/26/2018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716BC1-A0C6-4F84-8288-CDD005A4489C}" type="slidenum">
              <a:rPr lang="en-US" smtClean="0"/>
              <a:t>‹#›</a:t>
            </a:fld>
            <a:endParaRPr lang="en-US"/>
          </a:p>
        </p:txBody>
      </p:sp>
    </p:spTree>
    <p:extLst>
      <p:ext uri="{BB962C8B-B14F-4D97-AF65-F5344CB8AC3E}">
        <p14:creationId xmlns:p14="http://schemas.microsoft.com/office/powerpoint/2010/main" val="1785561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ationalgeographic.org/hires/world-river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This lesson will cover the basic features of rivers as a water system on Earth’s surface, the geography and cultural history of the Mississippi River, and the meaning the river has to individuals in La Crosse. The lesson utilizes three </a:t>
            </a:r>
            <a:r>
              <a:rPr lang="en" i="1" dirty="0"/>
              <a:t>Hear, Here </a:t>
            </a:r>
            <a:r>
              <a:rPr lang="en" dirty="0"/>
              <a:t>stories to help students make connections between the Mississippi River and the people of La Crosse, or in other words, how the natural environment has affected the culture and people of the city. </a:t>
            </a:r>
            <a:endParaRPr dirty="0"/>
          </a:p>
          <a:p>
            <a:pPr marL="0" lvl="0" indent="0">
              <a:spcBef>
                <a:spcPts val="0"/>
              </a:spcBef>
              <a:spcAft>
                <a:spcPts val="0"/>
              </a:spcAft>
              <a:buNone/>
            </a:pPr>
            <a:endParaRPr dirty="0"/>
          </a:p>
          <a:p>
            <a:pPr marL="0" lvl="0" indent="0">
              <a:spcBef>
                <a:spcPts val="0"/>
              </a:spcBef>
              <a:spcAft>
                <a:spcPts val="0"/>
              </a:spcAft>
              <a:buNone/>
            </a:pPr>
            <a:r>
              <a:rPr lang="en" dirty="0"/>
              <a:t>This lesson works well in conjunction with the lesson “Hear, Here: Mapping</a:t>
            </a:r>
            <a:r>
              <a:rPr lang="en-US" baseline="0" dirty="0"/>
              <a:t> La Crosse Lesson Plan”</a:t>
            </a:r>
            <a:r>
              <a:rPr lang="en" dirty="0"/>
              <a:t> </a:t>
            </a:r>
            <a:r>
              <a:rPr lang="en-US" dirty="0"/>
              <a:t>(Days 1 and 2) </a:t>
            </a:r>
            <a:r>
              <a:rPr lang="en" dirty="0"/>
              <a:t>This lesson should be done first, with the next 2 day Mapping</a:t>
            </a:r>
            <a:r>
              <a:rPr lang="en-US" baseline="0"/>
              <a:t> La Crosse</a:t>
            </a:r>
            <a:r>
              <a:rPr lang="en"/>
              <a:t>lesson </a:t>
            </a:r>
            <a:r>
              <a:rPr lang="en" dirty="0"/>
              <a:t>and field trip following. However, both lessons can be done alone. </a:t>
            </a:r>
            <a:endParaRPr dirty="0"/>
          </a:p>
        </p:txBody>
      </p:sp>
    </p:spTree>
    <p:extLst>
      <p:ext uri="{BB962C8B-B14F-4D97-AF65-F5344CB8AC3E}">
        <p14:creationId xmlns:p14="http://schemas.microsoft.com/office/powerpoint/2010/main" val="1070652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39aafb6c3c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39aafb6c3c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a:solidFill>
                  <a:schemeClr val="dk1"/>
                </a:solidFill>
              </a:rPr>
              <a:t>Give a brief description of what oral history is. </a:t>
            </a:r>
            <a:r>
              <a:rPr lang="en" b="1">
                <a:solidFill>
                  <a:schemeClr val="dk1"/>
                </a:solidFill>
              </a:rPr>
              <a:t>Oral histories</a:t>
            </a:r>
            <a:r>
              <a:rPr lang="en">
                <a:solidFill>
                  <a:schemeClr val="dk1"/>
                </a:solidFill>
              </a:rPr>
              <a:t> are recordings of people’s true stories. They are done with an interviewer who has questions about a particular time or event in a person's life. These individual stories help make events in history come alive. </a:t>
            </a:r>
            <a:endParaRPr>
              <a:solidFill>
                <a:schemeClr val="dk1"/>
              </a:solidFill>
            </a:endParaRPr>
          </a:p>
          <a:p>
            <a:pPr marL="0" lvl="0" indent="0">
              <a:spcBef>
                <a:spcPts val="0"/>
              </a:spcBef>
              <a:spcAft>
                <a:spcPts val="0"/>
              </a:spcAft>
              <a:buClr>
                <a:schemeClr val="dk1"/>
              </a:buClr>
              <a:buSzPts val="1100"/>
              <a:buFont typeface="Arial"/>
              <a:buNone/>
            </a:pPr>
            <a:r>
              <a:rPr lang="en">
                <a:solidFill>
                  <a:schemeClr val="dk1"/>
                </a:solidFill>
              </a:rPr>
              <a:t>They are important because they provide first person narratives of experiences. Sometimes when we talk about events in the past, it is easy to feel disconnected from them and the people that lived through these experiences. Oral histories help us feel connected to those people and events, even if we weren’t there ourselves. They also help historians preserve these stories for future generations.  </a:t>
            </a:r>
            <a:endParaRPr>
              <a:solidFill>
                <a:schemeClr val="dk1"/>
              </a:solidFill>
            </a:endParaRPr>
          </a:p>
          <a:p>
            <a:pPr marL="0" lvl="0" indent="0">
              <a:spcBef>
                <a:spcPts val="0"/>
              </a:spcBef>
              <a:spcAft>
                <a:spcPts val="0"/>
              </a:spcAft>
              <a:buNone/>
            </a:pPr>
            <a:endParaRPr/>
          </a:p>
        </p:txBody>
      </p:sp>
    </p:spTree>
    <p:extLst>
      <p:ext uri="{BB962C8B-B14F-4D97-AF65-F5344CB8AC3E}">
        <p14:creationId xmlns:p14="http://schemas.microsoft.com/office/powerpoint/2010/main" val="2042420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39aafb6c3c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39aafb6c3c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dirty="0">
                <a:solidFill>
                  <a:schemeClr val="dk1"/>
                </a:solidFill>
              </a:rPr>
              <a:t>Click </a:t>
            </a:r>
            <a:r>
              <a:rPr lang="en-US" dirty="0">
                <a:solidFill>
                  <a:schemeClr val="dk1"/>
                </a:solidFill>
              </a:rPr>
              <a:t>the icon to</a:t>
            </a:r>
            <a:r>
              <a:rPr lang="en-US" baseline="0" dirty="0">
                <a:solidFill>
                  <a:schemeClr val="dk1"/>
                </a:solidFill>
              </a:rPr>
              <a:t> listen to Shawn’s story.</a:t>
            </a:r>
          </a:p>
          <a:p>
            <a:pPr marL="0" lvl="0" indent="0">
              <a:spcBef>
                <a:spcPts val="0"/>
              </a:spcBef>
              <a:spcAft>
                <a:spcPts val="0"/>
              </a:spcAft>
              <a:buClr>
                <a:schemeClr val="dk1"/>
              </a:buClr>
              <a:buSzPts val="1100"/>
              <a:buFont typeface="Arial"/>
              <a:buNone/>
            </a:pPr>
            <a:endParaRPr lang="en-US" dirty="0">
              <a:solidFill>
                <a:schemeClr val="dk1"/>
              </a:solidFill>
            </a:endParaRPr>
          </a:p>
          <a:p>
            <a:pPr marL="0" lvl="0" indent="0">
              <a:spcBef>
                <a:spcPts val="0"/>
              </a:spcBef>
              <a:spcAft>
                <a:spcPts val="0"/>
              </a:spcAft>
              <a:buClr>
                <a:schemeClr val="dk1"/>
              </a:buClr>
              <a:buSzPts val="1100"/>
              <a:buFont typeface="Arial"/>
              <a:buNone/>
            </a:pPr>
            <a:r>
              <a:rPr lang="en-US" dirty="0">
                <a:solidFill>
                  <a:schemeClr val="dk1"/>
                </a:solidFill>
              </a:rPr>
              <a:t>The</a:t>
            </a:r>
            <a:r>
              <a:rPr lang="en-US" baseline="0" dirty="0">
                <a:solidFill>
                  <a:schemeClr val="dk1"/>
                </a:solidFill>
              </a:rPr>
              <a:t> story can also be accessed by the website:</a:t>
            </a:r>
          </a:p>
          <a:p>
            <a:pPr marL="0" lvl="0" indent="0">
              <a:spcBef>
                <a:spcPts val="0"/>
              </a:spcBef>
              <a:spcAft>
                <a:spcPts val="0"/>
              </a:spcAft>
              <a:buClr>
                <a:schemeClr val="dk1"/>
              </a:buClr>
              <a:buSzPts val="1100"/>
              <a:buFont typeface="Arial"/>
              <a:buNone/>
            </a:pPr>
            <a:r>
              <a:rPr lang="en-US" dirty="0"/>
              <a:t>http://</a:t>
            </a:r>
            <a:r>
              <a:rPr lang="en-US" dirty="0" err="1"/>
              <a:t>www.hearherelacrosse.org</a:t>
            </a:r>
            <a:r>
              <a:rPr lang="en-US" dirty="0"/>
              <a:t>/story/micallef_shawn_1/</a:t>
            </a:r>
          </a:p>
          <a:p>
            <a:pPr marL="0" lvl="0" indent="0">
              <a:spcBef>
                <a:spcPts val="0"/>
              </a:spcBef>
              <a:spcAft>
                <a:spcPts val="0"/>
              </a:spcAft>
              <a:buClr>
                <a:schemeClr val="dk1"/>
              </a:buClr>
              <a:buSzPts val="1100"/>
              <a:buFont typeface="Arial"/>
              <a:buNone/>
            </a:pPr>
            <a:endParaRPr dirty="0"/>
          </a:p>
        </p:txBody>
      </p:sp>
    </p:spTree>
    <p:extLst>
      <p:ext uri="{BB962C8B-B14F-4D97-AF65-F5344CB8AC3E}">
        <p14:creationId xmlns:p14="http://schemas.microsoft.com/office/powerpoint/2010/main" val="1577082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c862a0d0e_0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c862a0d0e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solidFill>
                  <a:srgbClr val="222222"/>
                </a:solidFill>
                <a:highlight>
                  <a:srgbClr val="FFFFFF"/>
                </a:highlight>
              </a:rPr>
              <a:t>These questions will check for immediate recall as well as making deeper connections to the meaning of the river to different individuals (preparing them for the activity at the end of the lesson). </a:t>
            </a:r>
            <a:endParaRPr>
              <a:solidFill>
                <a:srgbClr val="222222"/>
              </a:solidFill>
              <a:highlight>
                <a:srgbClr val="FFFFFF"/>
              </a:highlight>
            </a:endParaRPr>
          </a:p>
          <a:p>
            <a:pPr marL="0" lvl="0" indent="0">
              <a:spcBef>
                <a:spcPts val="0"/>
              </a:spcBef>
              <a:spcAft>
                <a:spcPts val="0"/>
              </a:spcAft>
              <a:buNone/>
            </a:pPr>
            <a:endParaRPr>
              <a:solidFill>
                <a:srgbClr val="222222"/>
              </a:solidFill>
              <a:highlight>
                <a:srgbClr val="FFFFFF"/>
              </a:highlight>
            </a:endParaRPr>
          </a:p>
          <a:p>
            <a:pPr marL="457200" lvl="0" indent="-298450" rtl="0">
              <a:spcBef>
                <a:spcPts val="0"/>
              </a:spcBef>
              <a:spcAft>
                <a:spcPts val="0"/>
              </a:spcAft>
              <a:buClr>
                <a:srgbClr val="222222"/>
              </a:buClr>
              <a:buSzPts val="1100"/>
              <a:buChar char="●"/>
            </a:pPr>
            <a:r>
              <a:rPr lang="en" b="1">
                <a:solidFill>
                  <a:srgbClr val="222222"/>
                </a:solidFill>
                <a:highlight>
                  <a:srgbClr val="FFFFFF"/>
                </a:highlight>
              </a:rPr>
              <a:t>What time of day was Shawn in the park?</a:t>
            </a:r>
            <a:endParaRPr b="1">
              <a:solidFill>
                <a:srgbClr val="222222"/>
              </a:solidFill>
              <a:highlight>
                <a:srgbClr val="FFFFFF"/>
              </a:highlight>
            </a:endParaRPr>
          </a:p>
          <a:p>
            <a:pPr marL="914400" lvl="1" indent="-298450" rtl="0">
              <a:spcBef>
                <a:spcPts val="0"/>
              </a:spcBef>
              <a:spcAft>
                <a:spcPts val="0"/>
              </a:spcAft>
              <a:buClr>
                <a:srgbClr val="222222"/>
              </a:buClr>
              <a:buSzPts val="1100"/>
              <a:buChar char="○"/>
            </a:pPr>
            <a:r>
              <a:rPr lang="en">
                <a:solidFill>
                  <a:srgbClr val="222222"/>
                </a:solidFill>
                <a:highlight>
                  <a:srgbClr val="FFFFFF"/>
                </a:highlight>
              </a:rPr>
              <a:t>Nighttime (specifically 11:30pm)</a:t>
            </a:r>
            <a:endParaRPr>
              <a:solidFill>
                <a:srgbClr val="222222"/>
              </a:solidFill>
              <a:highlight>
                <a:srgbClr val="FFFFFF"/>
              </a:highlight>
            </a:endParaRPr>
          </a:p>
          <a:p>
            <a:pPr marL="457200" lvl="0" indent="-298450" rtl="0">
              <a:spcBef>
                <a:spcPts val="0"/>
              </a:spcBef>
              <a:spcAft>
                <a:spcPts val="0"/>
              </a:spcAft>
              <a:buClr>
                <a:srgbClr val="222222"/>
              </a:buClr>
              <a:buSzPts val="1100"/>
              <a:buChar char="●"/>
            </a:pPr>
            <a:r>
              <a:rPr lang="en" b="1">
                <a:solidFill>
                  <a:srgbClr val="222222"/>
                </a:solidFill>
                <a:highlight>
                  <a:srgbClr val="FFFFFF"/>
                </a:highlight>
              </a:rPr>
              <a:t>What did Shawn see in the park?</a:t>
            </a:r>
            <a:endParaRPr b="1">
              <a:solidFill>
                <a:srgbClr val="222222"/>
              </a:solidFill>
              <a:highlight>
                <a:srgbClr val="FFFFFF"/>
              </a:highlight>
            </a:endParaRPr>
          </a:p>
          <a:p>
            <a:pPr marL="914400" lvl="1" indent="-298450" rtl="0">
              <a:spcBef>
                <a:spcPts val="0"/>
              </a:spcBef>
              <a:spcAft>
                <a:spcPts val="0"/>
              </a:spcAft>
              <a:buClr>
                <a:srgbClr val="222222"/>
              </a:buClr>
              <a:buSzPts val="1100"/>
              <a:buChar char="○"/>
            </a:pPr>
            <a:r>
              <a:rPr lang="en">
                <a:solidFill>
                  <a:srgbClr val="222222"/>
                </a:solidFill>
                <a:highlight>
                  <a:srgbClr val="FFFFFF"/>
                </a:highlight>
              </a:rPr>
              <a:t>He saw a barge going down the river that had its spotlight on.</a:t>
            </a:r>
            <a:endParaRPr>
              <a:solidFill>
                <a:srgbClr val="222222"/>
              </a:solidFill>
              <a:highlight>
                <a:srgbClr val="FFFFFF"/>
              </a:highlight>
            </a:endParaRPr>
          </a:p>
          <a:p>
            <a:pPr marL="457200" lvl="0" indent="-298450" rtl="0">
              <a:spcBef>
                <a:spcPts val="0"/>
              </a:spcBef>
              <a:spcAft>
                <a:spcPts val="0"/>
              </a:spcAft>
              <a:buClr>
                <a:srgbClr val="222222"/>
              </a:buClr>
              <a:buSzPts val="1100"/>
              <a:buChar char="●"/>
            </a:pPr>
            <a:r>
              <a:rPr lang="en" b="1">
                <a:solidFill>
                  <a:srgbClr val="222222"/>
                </a:solidFill>
                <a:highlight>
                  <a:srgbClr val="FFFFFF"/>
                </a:highlight>
              </a:rPr>
              <a:t>How did Shawn feel in his story?</a:t>
            </a:r>
            <a:endParaRPr b="1">
              <a:solidFill>
                <a:srgbClr val="222222"/>
              </a:solidFill>
              <a:highlight>
                <a:srgbClr val="FFFFFF"/>
              </a:highlight>
            </a:endParaRPr>
          </a:p>
          <a:p>
            <a:pPr marL="914400" lvl="1" indent="-298450" rtl="0">
              <a:spcBef>
                <a:spcPts val="0"/>
              </a:spcBef>
              <a:spcAft>
                <a:spcPts val="0"/>
              </a:spcAft>
              <a:buClr>
                <a:srgbClr val="222222"/>
              </a:buClr>
              <a:buSzPts val="1100"/>
              <a:buChar char="○"/>
            </a:pPr>
            <a:r>
              <a:rPr lang="en">
                <a:solidFill>
                  <a:srgbClr val="222222"/>
                </a:solidFill>
                <a:highlight>
                  <a:srgbClr val="FFFFFF"/>
                </a:highlight>
              </a:rPr>
              <a:t>Answers will vary based on how students interpreted the story. They might say nervous because he was in the park after hours. More likely, they will say happy (or something similar) because he enjoyed watching the barge and having the spotlight flash at him. </a:t>
            </a:r>
            <a:endParaRPr>
              <a:solidFill>
                <a:srgbClr val="222222"/>
              </a:solidFill>
              <a:highlight>
                <a:srgbClr val="FFFFFF"/>
              </a:highlight>
            </a:endParaRPr>
          </a:p>
          <a:p>
            <a:pPr marL="457200" lvl="0" indent="-298450" rtl="0">
              <a:spcBef>
                <a:spcPts val="0"/>
              </a:spcBef>
              <a:spcAft>
                <a:spcPts val="0"/>
              </a:spcAft>
              <a:buClr>
                <a:srgbClr val="222222"/>
              </a:buClr>
              <a:buSzPts val="1100"/>
              <a:buChar char="●"/>
            </a:pPr>
            <a:r>
              <a:rPr lang="en" b="1">
                <a:solidFill>
                  <a:srgbClr val="222222"/>
                </a:solidFill>
                <a:highlight>
                  <a:srgbClr val="FFFFFF"/>
                </a:highlight>
              </a:rPr>
              <a:t>What did the river bring Shawn?</a:t>
            </a:r>
            <a:endParaRPr b="1">
              <a:solidFill>
                <a:srgbClr val="222222"/>
              </a:solidFill>
              <a:highlight>
                <a:srgbClr val="FFFFFF"/>
              </a:highlight>
            </a:endParaRPr>
          </a:p>
          <a:p>
            <a:pPr marL="914400" lvl="1" indent="-298450">
              <a:spcBef>
                <a:spcPts val="0"/>
              </a:spcBef>
              <a:spcAft>
                <a:spcPts val="0"/>
              </a:spcAft>
              <a:buClr>
                <a:srgbClr val="222222"/>
              </a:buClr>
              <a:buSzPts val="1100"/>
              <a:buChar char="○"/>
            </a:pPr>
            <a:r>
              <a:rPr lang="en">
                <a:solidFill>
                  <a:srgbClr val="222222"/>
                </a:solidFill>
                <a:highlight>
                  <a:srgbClr val="FFFFFF"/>
                </a:highlight>
              </a:rPr>
              <a:t>Again, answers will vary. That’s okay; encourage it. Students may say happiness, fun, entertainment, enjoyment, a warm welcome to La Crosse, etc. </a:t>
            </a:r>
            <a:endParaRPr>
              <a:solidFill>
                <a:srgbClr val="222222"/>
              </a:solidFill>
              <a:highlight>
                <a:srgbClr val="FFFFFF"/>
              </a:highlight>
            </a:endParaRPr>
          </a:p>
        </p:txBody>
      </p:sp>
    </p:spTree>
    <p:extLst>
      <p:ext uri="{BB962C8B-B14F-4D97-AF65-F5344CB8AC3E}">
        <p14:creationId xmlns:p14="http://schemas.microsoft.com/office/powerpoint/2010/main" val="1785767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9aafb6c3c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9aafb6c3c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Depending on instructor’s needs, resources, and time, this lesson can be done in Riverside Park (</a:t>
            </a:r>
            <a:r>
              <a:rPr lang="en" i="1" dirty="0"/>
              <a:t>see </a:t>
            </a:r>
            <a:r>
              <a:rPr lang="en-US" i="1" dirty="0"/>
              <a:t>Mapping and Geography Lesson Plan-Field Trip</a:t>
            </a:r>
            <a:r>
              <a:rPr lang="en" i="1" dirty="0"/>
              <a:t> </a:t>
            </a:r>
            <a:r>
              <a:rPr lang="en-US" i="1" dirty="0"/>
              <a:t>(Day</a:t>
            </a:r>
            <a:r>
              <a:rPr lang="en" i="1" dirty="0"/>
              <a:t> 2</a:t>
            </a:r>
            <a:r>
              <a:rPr lang="en" dirty="0"/>
              <a:t>). Students would create a map ahead of time of the park and then mark the stories and other significant places on it during their trip. The students would go to the different stories and listen to them using a cell phone and mark aspects of the stories on their maps. </a:t>
            </a:r>
            <a:endParaRPr dirty="0"/>
          </a:p>
        </p:txBody>
      </p:sp>
    </p:spTree>
    <p:extLst>
      <p:ext uri="{BB962C8B-B14F-4D97-AF65-F5344CB8AC3E}">
        <p14:creationId xmlns:p14="http://schemas.microsoft.com/office/powerpoint/2010/main" val="693929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9aafb6c3c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9aafb6c3c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Pose the following questions for a discussion on the Mississippi River and La Crosse, Wisconsin: </a:t>
            </a:r>
            <a:endParaRPr/>
          </a:p>
          <a:p>
            <a:pPr marL="0" lvl="0" indent="0" rtl="0">
              <a:spcBef>
                <a:spcPts val="0"/>
              </a:spcBef>
              <a:spcAft>
                <a:spcPts val="0"/>
              </a:spcAft>
              <a:buNone/>
            </a:pPr>
            <a:endParaRPr/>
          </a:p>
          <a:p>
            <a:pPr marL="0" lvl="0" indent="0" rtl="0">
              <a:spcBef>
                <a:spcPts val="0"/>
              </a:spcBef>
              <a:spcAft>
                <a:spcPts val="0"/>
              </a:spcAft>
              <a:buNone/>
            </a:pPr>
            <a:endParaRPr/>
          </a:p>
          <a:p>
            <a:pPr marL="0" lvl="0" indent="0">
              <a:spcBef>
                <a:spcPts val="0"/>
              </a:spcBef>
              <a:spcAft>
                <a:spcPts val="0"/>
              </a:spcAft>
              <a:buNone/>
            </a:pPr>
            <a:endParaRPr/>
          </a:p>
        </p:txBody>
      </p:sp>
    </p:spTree>
    <p:extLst>
      <p:ext uri="{BB962C8B-B14F-4D97-AF65-F5344CB8AC3E}">
        <p14:creationId xmlns:p14="http://schemas.microsoft.com/office/powerpoint/2010/main" val="2039760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e2c6d096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e2c6d096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a:t>These questions are meant to prepare students for the following discussion on a particular water system: rivers. These questions place river systems in the larger context of earth’s water systems. </a:t>
            </a:r>
            <a:endParaRPr dirty="0"/>
          </a:p>
          <a:p>
            <a:pPr marL="0" lvl="0" indent="0" rtl="0">
              <a:spcBef>
                <a:spcPts val="0"/>
              </a:spcBef>
              <a:spcAft>
                <a:spcPts val="0"/>
              </a:spcAft>
              <a:buNone/>
            </a:pPr>
            <a:endParaRPr dirty="0"/>
          </a:p>
          <a:p>
            <a:pPr marL="0" lvl="0" indent="0" rtl="0">
              <a:spcBef>
                <a:spcPts val="0"/>
              </a:spcBef>
              <a:spcAft>
                <a:spcPts val="0"/>
              </a:spcAft>
              <a:buNone/>
            </a:pPr>
            <a:r>
              <a:rPr lang="en" dirty="0"/>
              <a:t>Ask students the questions on the slide:</a:t>
            </a:r>
            <a:endParaRPr dirty="0"/>
          </a:p>
          <a:p>
            <a:pPr marL="457200" lvl="0" indent="-298450" rtl="0">
              <a:spcBef>
                <a:spcPts val="0"/>
              </a:spcBef>
              <a:spcAft>
                <a:spcPts val="0"/>
              </a:spcAft>
              <a:buSzPts val="1100"/>
              <a:buChar char="●"/>
            </a:pPr>
            <a:r>
              <a:rPr lang="en" dirty="0"/>
              <a:t>What are some different water sources: oceans, rivers, lakes, streams, ponds, etc. This is meant to be an open question, so accept answers that are given even if they veer off of earth’s physical water systems.</a:t>
            </a:r>
            <a:endParaRPr dirty="0"/>
          </a:p>
          <a:p>
            <a:pPr marL="457200" lvl="0" indent="-298450" rtl="0">
              <a:spcBef>
                <a:spcPts val="0"/>
              </a:spcBef>
              <a:spcAft>
                <a:spcPts val="0"/>
              </a:spcAft>
              <a:buSzPts val="1100"/>
              <a:buChar char="●"/>
            </a:pPr>
            <a:r>
              <a:rPr lang="en" dirty="0"/>
              <a:t>Where is most of earth’s water located: Oceans</a:t>
            </a:r>
            <a:endParaRPr dirty="0"/>
          </a:p>
          <a:p>
            <a:pPr marL="457200" lvl="0" indent="-298450" rtl="0">
              <a:spcBef>
                <a:spcPts val="0"/>
              </a:spcBef>
              <a:spcAft>
                <a:spcPts val="0"/>
              </a:spcAft>
              <a:buSzPts val="1100"/>
              <a:buChar char="●"/>
            </a:pPr>
            <a:r>
              <a:rPr lang="en" dirty="0"/>
              <a:t>Where is most of earth’s freshwater located: glaciers or underground. </a:t>
            </a:r>
            <a:endParaRPr dirty="0"/>
          </a:p>
          <a:p>
            <a:pPr marL="914400" lvl="1" indent="-298450" rtl="0">
              <a:spcBef>
                <a:spcPts val="0"/>
              </a:spcBef>
              <a:spcAft>
                <a:spcPts val="0"/>
              </a:spcAft>
              <a:buSzPts val="1100"/>
              <a:buChar char="○"/>
            </a:pPr>
            <a:r>
              <a:rPr lang="en" dirty="0"/>
              <a:t>This will likely be difficult for students. Encourage them to think through different possibilities. For example, would oceans be considered freshwater? Why not? If a student says rivers, have them think about how much of the surface area of earth is covered by rivers. Does it seem like a lot? Pull up a map (Below is a link to a National Geographic map showing complete river systems and watersheds on earth). If students say lakes, ask them if they know what the largest freshwater lake in the world is (Lake Superior by surface area). They may not know that they live relatively close to this significant lake. Show them a picture of the Great Lakes. Do these take up a lot of earth’s surface? After going through these more well known and visible water systems, ask students “If none of these are it, what else could it be? What might we not be able to see where we are?” Mentioning well water, and asking if any of them are familiar with it or use it, may also help get them to the answer of underground or glaciers.</a:t>
            </a:r>
            <a:endParaRPr dirty="0"/>
          </a:p>
          <a:p>
            <a:pPr marL="914400" lvl="1" indent="-298450" rtl="0">
              <a:spcBef>
                <a:spcPts val="0"/>
              </a:spcBef>
              <a:spcAft>
                <a:spcPts val="0"/>
              </a:spcAft>
              <a:buSzPts val="1100"/>
              <a:buChar char="○"/>
            </a:pPr>
            <a:r>
              <a:rPr lang="en" b="1" u="sng" dirty="0">
                <a:solidFill>
                  <a:schemeClr val="hlink"/>
                </a:solidFill>
                <a:hlinkClick r:id="rId3"/>
              </a:rPr>
              <a:t>https://www.nationalgeographic.org/hires/world-rivers/</a:t>
            </a:r>
            <a:endParaRPr dirty="0"/>
          </a:p>
        </p:txBody>
      </p:sp>
    </p:spTree>
    <p:extLst>
      <p:ext uri="{BB962C8B-B14F-4D97-AF65-F5344CB8AC3E}">
        <p14:creationId xmlns:p14="http://schemas.microsoft.com/office/powerpoint/2010/main" val="1972930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3e2c6d096a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3e2c6d096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solidFill>
                  <a:schemeClr val="dk1"/>
                </a:solidFill>
              </a:rPr>
              <a:t>Inform students that today you will be talking about rivers. </a:t>
            </a:r>
            <a:endParaRPr>
              <a:solidFill>
                <a:schemeClr val="dk1"/>
              </a:solidFill>
            </a:endParaRPr>
          </a:p>
          <a:p>
            <a:pPr marL="0" lvl="0" indent="0">
              <a:spcBef>
                <a:spcPts val="0"/>
              </a:spcBef>
              <a:spcAft>
                <a:spcPts val="0"/>
              </a:spcAft>
              <a:buNone/>
            </a:pPr>
            <a:r>
              <a:rPr lang="en" b="1">
                <a:solidFill>
                  <a:schemeClr val="dk1"/>
                </a:solidFill>
              </a:rPr>
              <a:t>Ask students the general question: </a:t>
            </a:r>
            <a:r>
              <a:rPr lang="en">
                <a:solidFill>
                  <a:schemeClr val="dk1"/>
                </a:solidFill>
              </a:rPr>
              <a:t>What do you know about rivers? Accept all answers. </a:t>
            </a:r>
            <a:endParaRPr>
              <a:solidFill>
                <a:schemeClr val="dk1"/>
              </a:solidFill>
            </a:endParaRPr>
          </a:p>
          <a:p>
            <a:pPr marL="0" lvl="0" indent="0" rtl="0">
              <a:spcBef>
                <a:spcPts val="0"/>
              </a:spcBef>
              <a:spcAft>
                <a:spcPts val="0"/>
              </a:spcAft>
              <a:buClr>
                <a:schemeClr val="dk1"/>
              </a:buClr>
              <a:buSzPts val="1100"/>
              <a:buFont typeface="Arial"/>
              <a:buNone/>
            </a:pPr>
            <a:r>
              <a:rPr lang="en">
                <a:solidFill>
                  <a:schemeClr val="dk1"/>
                </a:solidFill>
              </a:rPr>
              <a:t>Get the students thinking deeper about rivers by using a </a:t>
            </a:r>
            <a:r>
              <a:rPr lang="en" b="1">
                <a:solidFill>
                  <a:schemeClr val="dk1"/>
                </a:solidFill>
              </a:rPr>
              <a:t>pieces, purposes, and puzzles </a:t>
            </a:r>
            <a:r>
              <a:rPr lang="en">
                <a:solidFill>
                  <a:schemeClr val="dk1"/>
                </a:solidFill>
              </a:rPr>
              <a:t>exercise</a:t>
            </a:r>
            <a:r>
              <a:rPr lang="en" b="1">
                <a:solidFill>
                  <a:schemeClr val="dk1"/>
                </a:solidFill>
              </a:rPr>
              <a:t>.</a:t>
            </a:r>
            <a:r>
              <a:rPr lang="en">
                <a:solidFill>
                  <a:schemeClr val="dk1"/>
                </a:solidFill>
              </a:rPr>
              <a:t> These questions are not meant to have answers, but instead are used to get students thinking more critically about the topic of rivers. </a:t>
            </a:r>
            <a:endParaRPr>
              <a:solidFill>
                <a:schemeClr val="dk1"/>
              </a:solidFill>
            </a:endParaRPr>
          </a:p>
        </p:txBody>
      </p:sp>
    </p:spTree>
    <p:extLst>
      <p:ext uri="{BB962C8B-B14F-4D97-AF65-F5344CB8AC3E}">
        <p14:creationId xmlns:p14="http://schemas.microsoft.com/office/powerpoint/2010/main" val="1892025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9aafb6c3c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39aafb6c3c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Go over the important words listed in the slide. These are basic words that will help students understand river systems. If you have previously covered rivers or other natural landscapes, make references to that to help the students connect these ideas. </a:t>
            </a:r>
            <a:endParaRPr/>
          </a:p>
          <a:p>
            <a:pPr marL="0" lvl="0" indent="0">
              <a:spcBef>
                <a:spcPts val="0"/>
              </a:spcBef>
              <a:spcAft>
                <a:spcPts val="0"/>
              </a:spcAft>
              <a:buNone/>
            </a:pPr>
            <a:endParaRPr/>
          </a:p>
          <a:p>
            <a:pPr marL="0" lvl="0" indent="0">
              <a:spcBef>
                <a:spcPts val="0"/>
              </a:spcBef>
              <a:spcAft>
                <a:spcPts val="0"/>
              </a:spcAft>
              <a:buNone/>
            </a:pPr>
            <a:r>
              <a:rPr lang="en"/>
              <a:t>First, write the following seven words on the board: </a:t>
            </a:r>
            <a:r>
              <a:rPr lang="en" b="1"/>
              <a:t>river, river source, floodplain, watershed/drainage basin, tributary, meander, river delta</a:t>
            </a:r>
            <a:r>
              <a:rPr lang="en"/>
              <a:t>. Going in order, ask the students if they know what they mean. While they may say things like “a river delta is part of a river,” try to get them to provide more concrete definitions.  As you go through each word, pull up the definition on the slide. Use the image on the right side of the slide to give the students a visual understanding of the parts of a river. </a:t>
            </a:r>
            <a:endParaRPr/>
          </a:p>
        </p:txBody>
      </p:sp>
    </p:spTree>
    <p:extLst>
      <p:ext uri="{BB962C8B-B14F-4D97-AF65-F5344CB8AC3E}">
        <p14:creationId xmlns:p14="http://schemas.microsoft.com/office/powerpoint/2010/main" val="1484116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d4b261b87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d4b261b87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This slide is to help the students understand the Mississippi River specifically. The first portion (“Geography”) makes connections to the previous slide. An image of the Mississippi River is included. Pull it up so students can understand the location, length, and important geographic features of the Mississippi River.</a:t>
            </a:r>
            <a:endParaRPr dirty="0"/>
          </a:p>
          <a:p>
            <a:pPr marL="0" lvl="0" indent="0">
              <a:spcBef>
                <a:spcPts val="0"/>
              </a:spcBef>
              <a:spcAft>
                <a:spcPts val="0"/>
              </a:spcAft>
              <a:buNone/>
            </a:pPr>
            <a:endParaRPr dirty="0"/>
          </a:p>
          <a:p>
            <a:pPr marL="0" lvl="0" indent="0">
              <a:spcBef>
                <a:spcPts val="0"/>
              </a:spcBef>
              <a:spcAft>
                <a:spcPts val="0"/>
              </a:spcAft>
              <a:buNone/>
            </a:pPr>
            <a:r>
              <a:rPr lang="en" dirty="0"/>
              <a:t>The second portion (“history”) will help students understand the cultural and historical meaning of the river. If you have previously covered the Westward Expansion in another lesson, make those connections here. If not, and if time allows, feel free to expand on the ideas of the Louisiana Purchase and Corps of Discovery. Additional materials have been provided. </a:t>
            </a:r>
            <a:endParaRPr dirty="0"/>
          </a:p>
          <a:p>
            <a:pPr marL="0" lvl="0" indent="0">
              <a:spcBef>
                <a:spcPts val="0"/>
              </a:spcBef>
              <a:spcAft>
                <a:spcPts val="0"/>
              </a:spcAft>
              <a:buNone/>
            </a:pPr>
            <a:endParaRPr dirty="0"/>
          </a:p>
          <a:p>
            <a:pPr marL="0" lvl="0" indent="0" rtl="0">
              <a:spcBef>
                <a:spcPts val="0"/>
              </a:spcBef>
              <a:spcAft>
                <a:spcPts val="0"/>
              </a:spcAft>
              <a:buClr>
                <a:schemeClr val="dk1"/>
              </a:buClr>
              <a:buSzPts val="1100"/>
              <a:buFont typeface="Arial"/>
              <a:buNone/>
            </a:pPr>
            <a:r>
              <a:rPr lang="en" b="1" dirty="0">
                <a:solidFill>
                  <a:schemeClr val="dk1"/>
                </a:solidFill>
              </a:rPr>
              <a:t>Question to ask the students:</a:t>
            </a:r>
            <a:r>
              <a:rPr lang="en" dirty="0">
                <a:solidFill>
                  <a:schemeClr val="dk1"/>
                </a:solidFill>
              </a:rPr>
              <a:t> How has the natural physical history of the Mississippi River affected the cultural history America? How about La Crosse?</a:t>
            </a:r>
            <a:endParaRPr dirty="0">
              <a:solidFill>
                <a:schemeClr val="dk1"/>
              </a:solidFill>
            </a:endParaRPr>
          </a:p>
        </p:txBody>
      </p:sp>
    </p:spTree>
    <p:extLst>
      <p:ext uri="{BB962C8B-B14F-4D97-AF65-F5344CB8AC3E}">
        <p14:creationId xmlns:p14="http://schemas.microsoft.com/office/powerpoint/2010/main" val="524497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39aafb6c3c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9aafb6c3c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This short section is meant to get students thinking about the deeper meaning of the river and how humans living within its floodplain have interacted with it. </a:t>
            </a:r>
            <a:endParaRPr/>
          </a:p>
        </p:txBody>
      </p:sp>
    </p:spTree>
    <p:extLst>
      <p:ext uri="{BB962C8B-B14F-4D97-AF65-F5344CB8AC3E}">
        <p14:creationId xmlns:p14="http://schemas.microsoft.com/office/powerpoint/2010/main" val="1958763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c8619f8e8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c8619f8e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This is meant to be a brainstorming activity. It should get the students thinking about how the river has been utilized by humans living along it. For many students, thinking about the river as more than just a body of water may be difficult. These questions should help get them thinking about the river’s purpose and meaning to the La Crosse community. </a:t>
            </a:r>
            <a:endParaRPr/>
          </a:p>
          <a:p>
            <a:pPr marL="0" lvl="0" indent="0">
              <a:spcBef>
                <a:spcPts val="0"/>
              </a:spcBef>
              <a:spcAft>
                <a:spcPts val="0"/>
              </a:spcAft>
              <a:buNone/>
            </a:pPr>
            <a:endParaRPr/>
          </a:p>
          <a:p>
            <a:pPr marL="0" lvl="0" indent="0">
              <a:spcBef>
                <a:spcPts val="0"/>
              </a:spcBef>
              <a:spcAft>
                <a:spcPts val="0"/>
              </a:spcAft>
              <a:buNone/>
            </a:pPr>
            <a:r>
              <a:rPr lang="en"/>
              <a:t>Potential answers to the listed questions are as follows (these will vary):</a:t>
            </a:r>
            <a:endParaRPr/>
          </a:p>
          <a:p>
            <a:pPr marL="457200" lvl="0" indent="-298450" rtl="0">
              <a:spcBef>
                <a:spcPts val="0"/>
              </a:spcBef>
              <a:spcAft>
                <a:spcPts val="0"/>
              </a:spcAft>
              <a:buSzPts val="1100"/>
              <a:buChar char="●"/>
            </a:pPr>
            <a:r>
              <a:rPr lang="en" b="1"/>
              <a:t>What resources do we get from the river? </a:t>
            </a:r>
            <a:endParaRPr b="1"/>
          </a:p>
          <a:p>
            <a:pPr marL="914400" lvl="1" indent="-298450" rtl="0">
              <a:spcBef>
                <a:spcPts val="0"/>
              </a:spcBef>
              <a:spcAft>
                <a:spcPts val="0"/>
              </a:spcAft>
              <a:buSzPts val="1100"/>
              <a:buChar char="○"/>
            </a:pPr>
            <a:r>
              <a:rPr lang="en"/>
              <a:t>Fish, other animal life, rocks and minerals, clams </a:t>
            </a:r>
            <a:endParaRPr/>
          </a:p>
          <a:p>
            <a:pPr marL="457200" lvl="0" indent="-298450" rtl="0">
              <a:spcBef>
                <a:spcPts val="0"/>
              </a:spcBef>
              <a:spcAft>
                <a:spcPts val="0"/>
              </a:spcAft>
              <a:buSzPts val="1100"/>
              <a:buChar char="●"/>
            </a:pPr>
            <a:r>
              <a:rPr lang="en" b="1"/>
              <a:t>Who/what travels on the river?</a:t>
            </a:r>
            <a:endParaRPr b="1"/>
          </a:p>
          <a:p>
            <a:pPr marL="914400" lvl="1" indent="-298450" rtl="0">
              <a:spcBef>
                <a:spcPts val="0"/>
              </a:spcBef>
              <a:spcAft>
                <a:spcPts val="0"/>
              </a:spcAft>
              <a:buSzPts val="1100"/>
              <a:buChar char="○"/>
            </a:pPr>
            <a:r>
              <a:rPr lang="en"/>
              <a:t>Boats (ask the students: what kinds? What do they bring?), people, animals</a:t>
            </a:r>
            <a:endParaRPr/>
          </a:p>
          <a:p>
            <a:pPr marL="457200" lvl="0" indent="-298450" rtl="0">
              <a:spcBef>
                <a:spcPts val="0"/>
              </a:spcBef>
              <a:spcAft>
                <a:spcPts val="0"/>
              </a:spcAft>
              <a:buSzPts val="1100"/>
              <a:buChar char="●"/>
            </a:pPr>
            <a:r>
              <a:rPr lang="en" b="1"/>
              <a:t>How do we use the river?</a:t>
            </a:r>
            <a:endParaRPr b="1"/>
          </a:p>
          <a:p>
            <a:pPr marL="914400" lvl="1" indent="-298450" rtl="0">
              <a:spcBef>
                <a:spcPts val="0"/>
              </a:spcBef>
              <a:spcAft>
                <a:spcPts val="0"/>
              </a:spcAft>
              <a:buSzPts val="1100"/>
              <a:buChar char="○"/>
            </a:pPr>
            <a:r>
              <a:rPr lang="en"/>
              <a:t>To get resources, to have fun, to travel, for tourism</a:t>
            </a:r>
            <a:endParaRPr/>
          </a:p>
          <a:p>
            <a:pPr marL="457200" lvl="0" indent="-298450" rtl="0">
              <a:spcBef>
                <a:spcPts val="0"/>
              </a:spcBef>
              <a:spcAft>
                <a:spcPts val="0"/>
              </a:spcAft>
              <a:buSzPts val="1100"/>
              <a:buChar char="●"/>
            </a:pPr>
            <a:r>
              <a:rPr lang="en" b="1"/>
              <a:t>How does the river make us feel? </a:t>
            </a:r>
            <a:endParaRPr b="1"/>
          </a:p>
          <a:p>
            <a:pPr marL="914400" lvl="1" indent="-298450" rtl="0">
              <a:spcBef>
                <a:spcPts val="0"/>
              </a:spcBef>
              <a:spcAft>
                <a:spcPts val="0"/>
              </a:spcAft>
              <a:buSzPts val="1100"/>
              <a:buChar char="○"/>
            </a:pPr>
            <a:r>
              <a:rPr lang="en"/>
              <a:t>This is a subjective question. Ideally, students will be able to connect their own experiences with the river to this question. Maybe looking at or spending time by the river makes them happy, or maybe they had a not-so-great experience by the river that this question reminds them of. The goal is for them to see how the river can have an emotional impact on those that visit it.</a:t>
            </a:r>
            <a:endParaRPr/>
          </a:p>
          <a:p>
            <a:pPr marL="457200" lvl="0" indent="-298450" rtl="0">
              <a:spcBef>
                <a:spcPts val="0"/>
              </a:spcBef>
              <a:spcAft>
                <a:spcPts val="0"/>
              </a:spcAft>
              <a:buSzPts val="1100"/>
              <a:buChar char="●"/>
            </a:pPr>
            <a:r>
              <a:rPr lang="en" b="1"/>
              <a:t>Why do we need the river? </a:t>
            </a:r>
            <a:endParaRPr b="1"/>
          </a:p>
          <a:p>
            <a:pPr marL="914400" lvl="1" indent="-298450" rtl="0">
              <a:spcBef>
                <a:spcPts val="0"/>
              </a:spcBef>
              <a:spcAft>
                <a:spcPts val="0"/>
              </a:spcAft>
              <a:buSzPts val="1100"/>
              <a:buChar char="○"/>
            </a:pPr>
            <a:r>
              <a:rPr lang="en"/>
              <a:t>This question should get the students to connect all of the previously discussed ideas. We need the river for resources, travel, recreation and tourism, and because it helps create experiences, memories, and emotions. </a:t>
            </a:r>
            <a:endParaRPr/>
          </a:p>
        </p:txBody>
      </p:sp>
    </p:spTree>
    <p:extLst>
      <p:ext uri="{BB962C8B-B14F-4D97-AF65-F5344CB8AC3E}">
        <p14:creationId xmlns:p14="http://schemas.microsoft.com/office/powerpoint/2010/main" val="10726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38A98-3B0F-46AD-BE8B-FDEA210AA0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F41C1D-C043-469C-9968-2F1E920EA8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94AC12-A18F-4128-B89A-9B951B7390B5}"/>
              </a:ext>
            </a:extLst>
          </p:cNvPr>
          <p:cNvSpPr>
            <a:spLocks noGrp="1"/>
          </p:cNvSpPr>
          <p:nvPr>
            <p:ph type="dt" sz="half" idx="10"/>
          </p:nvPr>
        </p:nvSpPr>
        <p:spPr/>
        <p:txBody>
          <a:bodyPr/>
          <a:lstStyle/>
          <a:p>
            <a:fld id="{FA1199D5-3262-400F-A58C-A81DFE56193D}" type="datetimeFigureOut">
              <a:rPr lang="en-US" smtClean="0"/>
              <a:t>8/26/2018</a:t>
            </a:fld>
            <a:endParaRPr lang="en-US"/>
          </a:p>
        </p:txBody>
      </p:sp>
      <p:sp>
        <p:nvSpPr>
          <p:cNvPr id="5" name="Footer Placeholder 4">
            <a:extLst>
              <a:ext uri="{FF2B5EF4-FFF2-40B4-BE49-F238E27FC236}">
                <a16:creationId xmlns:a16="http://schemas.microsoft.com/office/drawing/2014/main" id="{0EDD8AB6-BF04-4E03-ABFA-0BE9EF5CB2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0FBC68-5DB3-423A-936A-23F65B9640A7}"/>
              </a:ext>
            </a:extLst>
          </p:cNvPr>
          <p:cNvSpPr>
            <a:spLocks noGrp="1"/>
          </p:cNvSpPr>
          <p:nvPr>
            <p:ph type="sldNum" sz="quarter" idx="12"/>
          </p:nvPr>
        </p:nvSpPr>
        <p:spPr/>
        <p:txBody>
          <a:bodyPr/>
          <a:lstStyle/>
          <a:p>
            <a:fld id="{A7DF68E8-7CAC-4B6B-A932-D747FD1DDDF5}" type="slidenum">
              <a:rPr lang="en-US" smtClean="0"/>
              <a:t>‹#›</a:t>
            </a:fld>
            <a:endParaRPr lang="en-US"/>
          </a:p>
        </p:txBody>
      </p:sp>
    </p:spTree>
    <p:extLst>
      <p:ext uri="{BB962C8B-B14F-4D97-AF65-F5344CB8AC3E}">
        <p14:creationId xmlns:p14="http://schemas.microsoft.com/office/powerpoint/2010/main" val="2449146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EB9EA-2C42-4559-9903-DD488D4ADF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612CD2-2A56-438F-AAC1-F85A81C39E1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25C107-99E5-438B-BC18-0DFA6076E522}"/>
              </a:ext>
            </a:extLst>
          </p:cNvPr>
          <p:cNvSpPr>
            <a:spLocks noGrp="1"/>
          </p:cNvSpPr>
          <p:nvPr>
            <p:ph type="dt" sz="half" idx="10"/>
          </p:nvPr>
        </p:nvSpPr>
        <p:spPr/>
        <p:txBody>
          <a:bodyPr/>
          <a:lstStyle/>
          <a:p>
            <a:fld id="{FA1199D5-3262-400F-A58C-A81DFE56193D}" type="datetimeFigureOut">
              <a:rPr lang="en-US" smtClean="0"/>
              <a:t>8/26/2018</a:t>
            </a:fld>
            <a:endParaRPr lang="en-US"/>
          </a:p>
        </p:txBody>
      </p:sp>
      <p:sp>
        <p:nvSpPr>
          <p:cNvPr id="5" name="Footer Placeholder 4">
            <a:extLst>
              <a:ext uri="{FF2B5EF4-FFF2-40B4-BE49-F238E27FC236}">
                <a16:creationId xmlns:a16="http://schemas.microsoft.com/office/drawing/2014/main" id="{A770FE91-A348-4EC8-8D19-CD0448F506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68F156-C2AC-448D-89BD-E019B30F55AE}"/>
              </a:ext>
            </a:extLst>
          </p:cNvPr>
          <p:cNvSpPr>
            <a:spLocks noGrp="1"/>
          </p:cNvSpPr>
          <p:nvPr>
            <p:ph type="sldNum" sz="quarter" idx="12"/>
          </p:nvPr>
        </p:nvSpPr>
        <p:spPr/>
        <p:txBody>
          <a:bodyPr/>
          <a:lstStyle/>
          <a:p>
            <a:fld id="{A7DF68E8-7CAC-4B6B-A932-D747FD1DDDF5}" type="slidenum">
              <a:rPr lang="en-US" smtClean="0"/>
              <a:t>‹#›</a:t>
            </a:fld>
            <a:endParaRPr lang="en-US"/>
          </a:p>
        </p:txBody>
      </p:sp>
    </p:spTree>
    <p:extLst>
      <p:ext uri="{BB962C8B-B14F-4D97-AF65-F5344CB8AC3E}">
        <p14:creationId xmlns:p14="http://schemas.microsoft.com/office/powerpoint/2010/main" val="1467591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0EAF26-2E99-48B3-B922-49CE0E372D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FBB48E-747B-4A91-985B-F7B535EC9B1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1B82C1-65D1-44B4-B399-4997482BD931}"/>
              </a:ext>
            </a:extLst>
          </p:cNvPr>
          <p:cNvSpPr>
            <a:spLocks noGrp="1"/>
          </p:cNvSpPr>
          <p:nvPr>
            <p:ph type="dt" sz="half" idx="10"/>
          </p:nvPr>
        </p:nvSpPr>
        <p:spPr/>
        <p:txBody>
          <a:bodyPr/>
          <a:lstStyle/>
          <a:p>
            <a:fld id="{FA1199D5-3262-400F-A58C-A81DFE56193D}" type="datetimeFigureOut">
              <a:rPr lang="en-US" smtClean="0"/>
              <a:t>8/26/2018</a:t>
            </a:fld>
            <a:endParaRPr lang="en-US"/>
          </a:p>
        </p:txBody>
      </p:sp>
      <p:sp>
        <p:nvSpPr>
          <p:cNvPr id="5" name="Footer Placeholder 4">
            <a:extLst>
              <a:ext uri="{FF2B5EF4-FFF2-40B4-BE49-F238E27FC236}">
                <a16:creationId xmlns:a16="http://schemas.microsoft.com/office/drawing/2014/main" id="{1DA9D8E4-68DD-404E-A486-216A9BEF4C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A72D43-88A9-4701-931E-9BAAA84EE267}"/>
              </a:ext>
            </a:extLst>
          </p:cNvPr>
          <p:cNvSpPr>
            <a:spLocks noGrp="1"/>
          </p:cNvSpPr>
          <p:nvPr>
            <p:ph type="sldNum" sz="quarter" idx="12"/>
          </p:nvPr>
        </p:nvSpPr>
        <p:spPr/>
        <p:txBody>
          <a:bodyPr/>
          <a:lstStyle/>
          <a:p>
            <a:fld id="{A7DF68E8-7CAC-4B6B-A932-D747FD1DDDF5}" type="slidenum">
              <a:rPr lang="en-US" smtClean="0"/>
              <a:t>‹#›</a:t>
            </a:fld>
            <a:endParaRPr lang="en-US"/>
          </a:p>
        </p:txBody>
      </p:sp>
    </p:spTree>
    <p:extLst>
      <p:ext uri="{BB962C8B-B14F-4D97-AF65-F5344CB8AC3E}">
        <p14:creationId xmlns:p14="http://schemas.microsoft.com/office/powerpoint/2010/main" val="2830462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88230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37859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97778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FD50F-ACD2-4FCA-936F-F2EB3A03BE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09B5F8-92EE-4422-A35B-AFA6C84976D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7F73B1-C064-4862-B7FF-76651317EC6A}"/>
              </a:ext>
            </a:extLst>
          </p:cNvPr>
          <p:cNvSpPr>
            <a:spLocks noGrp="1"/>
          </p:cNvSpPr>
          <p:nvPr>
            <p:ph type="dt" sz="half" idx="10"/>
          </p:nvPr>
        </p:nvSpPr>
        <p:spPr/>
        <p:txBody>
          <a:bodyPr/>
          <a:lstStyle/>
          <a:p>
            <a:fld id="{FA1199D5-3262-400F-A58C-A81DFE56193D}" type="datetimeFigureOut">
              <a:rPr lang="en-US" smtClean="0"/>
              <a:t>8/26/2018</a:t>
            </a:fld>
            <a:endParaRPr lang="en-US"/>
          </a:p>
        </p:txBody>
      </p:sp>
      <p:sp>
        <p:nvSpPr>
          <p:cNvPr id="5" name="Footer Placeholder 4">
            <a:extLst>
              <a:ext uri="{FF2B5EF4-FFF2-40B4-BE49-F238E27FC236}">
                <a16:creationId xmlns:a16="http://schemas.microsoft.com/office/drawing/2014/main" id="{A45339CA-6401-41E3-AAD1-0FC24BA51B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61820C-93E5-42D6-991D-869E6B46AEDE}"/>
              </a:ext>
            </a:extLst>
          </p:cNvPr>
          <p:cNvSpPr>
            <a:spLocks noGrp="1"/>
          </p:cNvSpPr>
          <p:nvPr>
            <p:ph type="sldNum" sz="quarter" idx="12"/>
          </p:nvPr>
        </p:nvSpPr>
        <p:spPr/>
        <p:txBody>
          <a:bodyPr/>
          <a:lstStyle/>
          <a:p>
            <a:fld id="{A7DF68E8-7CAC-4B6B-A932-D747FD1DDDF5}" type="slidenum">
              <a:rPr lang="en-US" smtClean="0"/>
              <a:t>‹#›</a:t>
            </a:fld>
            <a:endParaRPr lang="en-US"/>
          </a:p>
        </p:txBody>
      </p:sp>
    </p:spTree>
    <p:extLst>
      <p:ext uri="{BB962C8B-B14F-4D97-AF65-F5344CB8AC3E}">
        <p14:creationId xmlns:p14="http://schemas.microsoft.com/office/powerpoint/2010/main" val="559960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54EE1-4313-4A2F-8DFE-7843C93E85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14F4FF-DCC2-4119-B440-2122A3069E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2DBA2BA-AFD8-42E6-B74D-F5E761404D38}"/>
              </a:ext>
            </a:extLst>
          </p:cNvPr>
          <p:cNvSpPr>
            <a:spLocks noGrp="1"/>
          </p:cNvSpPr>
          <p:nvPr>
            <p:ph type="dt" sz="half" idx="10"/>
          </p:nvPr>
        </p:nvSpPr>
        <p:spPr/>
        <p:txBody>
          <a:bodyPr/>
          <a:lstStyle/>
          <a:p>
            <a:fld id="{FA1199D5-3262-400F-A58C-A81DFE56193D}" type="datetimeFigureOut">
              <a:rPr lang="en-US" smtClean="0"/>
              <a:t>8/26/2018</a:t>
            </a:fld>
            <a:endParaRPr lang="en-US"/>
          </a:p>
        </p:txBody>
      </p:sp>
      <p:sp>
        <p:nvSpPr>
          <p:cNvPr id="5" name="Footer Placeholder 4">
            <a:extLst>
              <a:ext uri="{FF2B5EF4-FFF2-40B4-BE49-F238E27FC236}">
                <a16:creationId xmlns:a16="http://schemas.microsoft.com/office/drawing/2014/main" id="{E251DA51-E1B6-42B3-B4F7-5DDB24FDD6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B8AF6B-24F2-49D5-9503-E12342E957A0}"/>
              </a:ext>
            </a:extLst>
          </p:cNvPr>
          <p:cNvSpPr>
            <a:spLocks noGrp="1"/>
          </p:cNvSpPr>
          <p:nvPr>
            <p:ph type="sldNum" sz="quarter" idx="12"/>
          </p:nvPr>
        </p:nvSpPr>
        <p:spPr/>
        <p:txBody>
          <a:bodyPr/>
          <a:lstStyle/>
          <a:p>
            <a:fld id="{A7DF68E8-7CAC-4B6B-A932-D747FD1DDDF5}" type="slidenum">
              <a:rPr lang="en-US" smtClean="0"/>
              <a:t>‹#›</a:t>
            </a:fld>
            <a:endParaRPr lang="en-US"/>
          </a:p>
        </p:txBody>
      </p:sp>
    </p:spTree>
    <p:extLst>
      <p:ext uri="{BB962C8B-B14F-4D97-AF65-F5344CB8AC3E}">
        <p14:creationId xmlns:p14="http://schemas.microsoft.com/office/powerpoint/2010/main" val="3433260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C752-0A54-4BB8-A212-B0BB6875D5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16D41E-0ED4-4981-8DD4-90887A2804D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0C7DB3-3A29-4BED-891A-98EFFC6578E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62DF01-1EF4-4913-84FF-B8E5B6834AA7}"/>
              </a:ext>
            </a:extLst>
          </p:cNvPr>
          <p:cNvSpPr>
            <a:spLocks noGrp="1"/>
          </p:cNvSpPr>
          <p:nvPr>
            <p:ph type="dt" sz="half" idx="10"/>
          </p:nvPr>
        </p:nvSpPr>
        <p:spPr/>
        <p:txBody>
          <a:bodyPr/>
          <a:lstStyle/>
          <a:p>
            <a:fld id="{FA1199D5-3262-400F-A58C-A81DFE56193D}" type="datetimeFigureOut">
              <a:rPr lang="en-US" smtClean="0"/>
              <a:t>8/26/2018</a:t>
            </a:fld>
            <a:endParaRPr lang="en-US"/>
          </a:p>
        </p:txBody>
      </p:sp>
      <p:sp>
        <p:nvSpPr>
          <p:cNvPr id="6" name="Footer Placeholder 5">
            <a:extLst>
              <a:ext uri="{FF2B5EF4-FFF2-40B4-BE49-F238E27FC236}">
                <a16:creationId xmlns:a16="http://schemas.microsoft.com/office/drawing/2014/main" id="{D43A5AB1-E0E6-468C-8EE9-043CD658D0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6F1524-3B29-4C3A-BEF2-E85BFD282D27}"/>
              </a:ext>
            </a:extLst>
          </p:cNvPr>
          <p:cNvSpPr>
            <a:spLocks noGrp="1"/>
          </p:cNvSpPr>
          <p:nvPr>
            <p:ph type="sldNum" sz="quarter" idx="12"/>
          </p:nvPr>
        </p:nvSpPr>
        <p:spPr/>
        <p:txBody>
          <a:bodyPr/>
          <a:lstStyle/>
          <a:p>
            <a:fld id="{A7DF68E8-7CAC-4B6B-A932-D747FD1DDDF5}" type="slidenum">
              <a:rPr lang="en-US" smtClean="0"/>
              <a:t>‹#›</a:t>
            </a:fld>
            <a:endParaRPr lang="en-US"/>
          </a:p>
        </p:txBody>
      </p:sp>
    </p:spTree>
    <p:extLst>
      <p:ext uri="{BB962C8B-B14F-4D97-AF65-F5344CB8AC3E}">
        <p14:creationId xmlns:p14="http://schemas.microsoft.com/office/powerpoint/2010/main" val="2091043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A5186-342F-4441-BBE3-B6A90BF8769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D45D12-85FB-47FF-884A-6AC1D36F34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BD821C7-BFBF-4964-93F7-A19FD4EEB0E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4544C9-50D3-4241-9511-E0BC95F4C5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5E0A12B-E48E-4AB8-AFF4-9A57C3E09B0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82F348-6F9E-4FDD-A7CD-876142513F74}"/>
              </a:ext>
            </a:extLst>
          </p:cNvPr>
          <p:cNvSpPr>
            <a:spLocks noGrp="1"/>
          </p:cNvSpPr>
          <p:nvPr>
            <p:ph type="dt" sz="half" idx="10"/>
          </p:nvPr>
        </p:nvSpPr>
        <p:spPr/>
        <p:txBody>
          <a:bodyPr/>
          <a:lstStyle/>
          <a:p>
            <a:fld id="{FA1199D5-3262-400F-A58C-A81DFE56193D}" type="datetimeFigureOut">
              <a:rPr lang="en-US" smtClean="0"/>
              <a:t>8/26/2018</a:t>
            </a:fld>
            <a:endParaRPr lang="en-US"/>
          </a:p>
        </p:txBody>
      </p:sp>
      <p:sp>
        <p:nvSpPr>
          <p:cNvPr id="8" name="Footer Placeholder 7">
            <a:extLst>
              <a:ext uri="{FF2B5EF4-FFF2-40B4-BE49-F238E27FC236}">
                <a16:creationId xmlns:a16="http://schemas.microsoft.com/office/drawing/2014/main" id="{1F14054B-9E10-4E73-AB6C-479E407182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88364A-E5DB-4810-B132-FE0BBE259B7B}"/>
              </a:ext>
            </a:extLst>
          </p:cNvPr>
          <p:cNvSpPr>
            <a:spLocks noGrp="1"/>
          </p:cNvSpPr>
          <p:nvPr>
            <p:ph type="sldNum" sz="quarter" idx="12"/>
          </p:nvPr>
        </p:nvSpPr>
        <p:spPr/>
        <p:txBody>
          <a:bodyPr/>
          <a:lstStyle/>
          <a:p>
            <a:fld id="{A7DF68E8-7CAC-4B6B-A932-D747FD1DDDF5}" type="slidenum">
              <a:rPr lang="en-US" smtClean="0"/>
              <a:t>‹#›</a:t>
            </a:fld>
            <a:endParaRPr lang="en-US"/>
          </a:p>
        </p:txBody>
      </p:sp>
    </p:spTree>
    <p:extLst>
      <p:ext uri="{BB962C8B-B14F-4D97-AF65-F5344CB8AC3E}">
        <p14:creationId xmlns:p14="http://schemas.microsoft.com/office/powerpoint/2010/main" val="2000202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9CD58-AB99-4344-85F1-84751B826C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F36347-9B00-4014-A6E9-8102A196DCED}"/>
              </a:ext>
            </a:extLst>
          </p:cNvPr>
          <p:cNvSpPr>
            <a:spLocks noGrp="1"/>
          </p:cNvSpPr>
          <p:nvPr>
            <p:ph type="dt" sz="half" idx="10"/>
          </p:nvPr>
        </p:nvSpPr>
        <p:spPr/>
        <p:txBody>
          <a:bodyPr/>
          <a:lstStyle/>
          <a:p>
            <a:fld id="{FA1199D5-3262-400F-A58C-A81DFE56193D}" type="datetimeFigureOut">
              <a:rPr lang="en-US" smtClean="0"/>
              <a:t>8/26/2018</a:t>
            </a:fld>
            <a:endParaRPr lang="en-US"/>
          </a:p>
        </p:txBody>
      </p:sp>
      <p:sp>
        <p:nvSpPr>
          <p:cNvPr id="4" name="Footer Placeholder 3">
            <a:extLst>
              <a:ext uri="{FF2B5EF4-FFF2-40B4-BE49-F238E27FC236}">
                <a16:creationId xmlns:a16="http://schemas.microsoft.com/office/drawing/2014/main" id="{3102FC9A-0E70-4971-A9CF-BB35C7649A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A2A863-699F-4002-A61B-429424839D23}"/>
              </a:ext>
            </a:extLst>
          </p:cNvPr>
          <p:cNvSpPr>
            <a:spLocks noGrp="1"/>
          </p:cNvSpPr>
          <p:nvPr>
            <p:ph type="sldNum" sz="quarter" idx="12"/>
          </p:nvPr>
        </p:nvSpPr>
        <p:spPr/>
        <p:txBody>
          <a:bodyPr/>
          <a:lstStyle/>
          <a:p>
            <a:fld id="{A7DF68E8-7CAC-4B6B-A932-D747FD1DDDF5}" type="slidenum">
              <a:rPr lang="en-US" smtClean="0"/>
              <a:t>‹#›</a:t>
            </a:fld>
            <a:endParaRPr lang="en-US"/>
          </a:p>
        </p:txBody>
      </p:sp>
    </p:spTree>
    <p:extLst>
      <p:ext uri="{BB962C8B-B14F-4D97-AF65-F5344CB8AC3E}">
        <p14:creationId xmlns:p14="http://schemas.microsoft.com/office/powerpoint/2010/main" val="369859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A8C7A0-F582-4570-A66D-0703F193FA58}"/>
              </a:ext>
            </a:extLst>
          </p:cNvPr>
          <p:cNvSpPr>
            <a:spLocks noGrp="1"/>
          </p:cNvSpPr>
          <p:nvPr>
            <p:ph type="dt" sz="half" idx="10"/>
          </p:nvPr>
        </p:nvSpPr>
        <p:spPr/>
        <p:txBody>
          <a:bodyPr/>
          <a:lstStyle/>
          <a:p>
            <a:fld id="{FA1199D5-3262-400F-A58C-A81DFE56193D}" type="datetimeFigureOut">
              <a:rPr lang="en-US" smtClean="0"/>
              <a:t>8/26/2018</a:t>
            </a:fld>
            <a:endParaRPr lang="en-US"/>
          </a:p>
        </p:txBody>
      </p:sp>
      <p:sp>
        <p:nvSpPr>
          <p:cNvPr id="3" name="Footer Placeholder 2">
            <a:extLst>
              <a:ext uri="{FF2B5EF4-FFF2-40B4-BE49-F238E27FC236}">
                <a16:creationId xmlns:a16="http://schemas.microsoft.com/office/drawing/2014/main" id="{719342EA-F176-490B-B810-E737DD8104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498030-2DB9-473C-89A8-86B05F9D95F3}"/>
              </a:ext>
            </a:extLst>
          </p:cNvPr>
          <p:cNvSpPr>
            <a:spLocks noGrp="1"/>
          </p:cNvSpPr>
          <p:nvPr>
            <p:ph type="sldNum" sz="quarter" idx="12"/>
          </p:nvPr>
        </p:nvSpPr>
        <p:spPr/>
        <p:txBody>
          <a:bodyPr/>
          <a:lstStyle/>
          <a:p>
            <a:fld id="{A7DF68E8-7CAC-4B6B-A932-D747FD1DDDF5}" type="slidenum">
              <a:rPr lang="en-US" smtClean="0"/>
              <a:t>‹#›</a:t>
            </a:fld>
            <a:endParaRPr lang="en-US"/>
          </a:p>
        </p:txBody>
      </p:sp>
    </p:spTree>
    <p:extLst>
      <p:ext uri="{BB962C8B-B14F-4D97-AF65-F5344CB8AC3E}">
        <p14:creationId xmlns:p14="http://schemas.microsoft.com/office/powerpoint/2010/main" val="1575105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26B4D-7A0C-49BC-A17A-B82A584849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B9B9D1-7C5B-46C7-B56C-38378E804B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C67870-C9B5-4608-81D5-0F0B519DF3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3888F05-BEDB-4B5A-B1B6-FAD9B187089A}"/>
              </a:ext>
            </a:extLst>
          </p:cNvPr>
          <p:cNvSpPr>
            <a:spLocks noGrp="1"/>
          </p:cNvSpPr>
          <p:nvPr>
            <p:ph type="dt" sz="half" idx="10"/>
          </p:nvPr>
        </p:nvSpPr>
        <p:spPr/>
        <p:txBody>
          <a:bodyPr/>
          <a:lstStyle/>
          <a:p>
            <a:fld id="{FA1199D5-3262-400F-A58C-A81DFE56193D}" type="datetimeFigureOut">
              <a:rPr lang="en-US" smtClean="0"/>
              <a:t>8/26/2018</a:t>
            </a:fld>
            <a:endParaRPr lang="en-US"/>
          </a:p>
        </p:txBody>
      </p:sp>
      <p:sp>
        <p:nvSpPr>
          <p:cNvPr id="6" name="Footer Placeholder 5">
            <a:extLst>
              <a:ext uri="{FF2B5EF4-FFF2-40B4-BE49-F238E27FC236}">
                <a16:creationId xmlns:a16="http://schemas.microsoft.com/office/drawing/2014/main" id="{E1899E33-86C9-4D92-952A-298C6E7244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277B90-5497-4402-813A-CB6F5AA5FFE9}"/>
              </a:ext>
            </a:extLst>
          </p:cNvPr>
          <p:cNvSpPr>
            <a:spLocks noGrp="1"/>
          </p:cNvSpPr>
          <p:nvPr>
            <p:ph type="sldNum" sz="quarter" idx="12"/>
          </p:nvPr>
        </p:nvSpPr>
        <p:spPr/>
        <p:txBody>
          <a:bodyPr/>
          <a:lstStyle/>
          <a:p>
            <a:fld id="{A7DF68E8-7CAC-4B6B-A932-D747FD1DDDF5}" type="slidenum">
              <a:rPr lang="en-US" smtClean="0"/>
              <a:t>‹#›</a:t>
            </a:fld>
            <a:endParaRPr lang="en-US"/>
          </a:p>
        </p:txBody>
      </p:sp>
    </p:spTree>
    <p:extLst>
      <p:ext uri="{BB962C8B-B14F-4D97-AF65-F5344CB8AC3E}">
        <p14:creationId xmlns:p14="http://schemas.microsoft.com/office/powerpoint/2010/main" val="1764875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31F3D-C148-4CFE-A725-952171729A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B5A81B-3C8F-47A9-9577-0F26D990C4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085C0C-A514-40B2-B86A-F8E6A3338A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41EC3F9-71FB-45E1-A390-69FADAA0E921}"/>
              </a:ext>
            </a:extLst>
          </p:cNvPr>
          <p:cNvSpPr>
            <a:spLocks noGrp="1"/>
          </p:cNvSpPr>
          <p:nvPr>
            <p:ph type="dt" sz="half" idx="10"/>
          </p:nvPr>
        </p:nvSpPr>
        <p:spPr/>
        <p:txBody>
          <a:bodyPr/>
          <a:lstStyle/>
          <a:p>
            <a:fld id="{FA1199D5-3262-400F-A58C-A81DFE56193D}" type="datetimeFigureOut">
              <a:rPr lang="en-US" smtClean="0"/>
              <a:t>8/26/2018</a:t>
            </a:fld>
            <a:endParaRPr lang="en-US"/>
          </a:p>
        </p:txBody>
      </p:sp>
      <p:sp>
        <p:nvSpPr>
          <p:cNvPr id="6" name="Footer Placeholder 5">
            <a:extLst>
              <a:ext uri="{FF2B5EF4-FFF2-40B4-BE49-F238E27FC236}">
                <a16:creationId xmlns:a16="http://schemas.microsoft.com/office/drawing/2014/main" id="{5A6DB2DB-A5BF-4DF5-A94D-442011FAF6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73062E-57A6-4A30-B157-0953A0D0B2F7}"/>
              </a:ext>
            </a:extLst>
          </p:cNvPr>
          <p:cNvSpPr>
            <a:spLocks noGrp="1"/>
          </p:cNvSpPr>
          <p:nvPr>
            <p:ph type="sldNum" sz="quarter" idx="12"/>
          </p:nvPr>
        </p:nvSpPr>
        <p:spPr/>
        <p:txBody>
          <a:bodyPr/>
          <a:lstStyle/>
          <a:p>
            <a:fld id="{A7DF68E8-7CAC-4B6B-A932-D747FD1DDDF5}" type="slidenum">
              <a:rPr lang="en-US" smtClean="0"/>
              <a:t>‹#›</a:t>
            </a:fld>
            <a:endParaRPr lang="en-US"/>
          </a:p>
        </p:txBody>
      </p:sp>
    </p:spTree>
    <p:extLst>
      <p:ext uri="{BB962C8B-B14F-4D97-AF65-F5344CB8AC3E}">
        <p14:creationId xmlns:p14="http://schemas.microsoft.com/office/powerpoint/2010/main" val="525949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319933-44D0-401C-A5D8-D91835727D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DF6B92-8A85-4619-8018-FD6D38601B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CA7BB0-C875-4540-8792-037E041ECF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1199D5-3262-400F-A58C-A81DFE56193D}" type="datetimeFigureOut">
              <a:rPr lang="en-US" smtClean="0"/>
              <a:t>8/26/2018</a:t>
            </a:fld>
            <a:endParaRPr lang="en-US"/>
          </a:p>
        </p:txBody>
      </p:sp>
      <p:sp>
        <p:nvSpPr>
          <p:cNvPr id="5" name="Footer Placeholder 4">
            <a:extLst>
              <a:ext uri="{FF2B5EF4-FFF2-40B4-BE49-F238E27FC236}">
                <a16:creationId xmlns:a16="http://schemas.microsoft.com/office/drawing/2014/main" id="{38F0BD43-2C91-472B-A5B1-BCE4F88EA4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5B3F35-A93C-4E41-A9BB-487C99F395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DF68E8-7CAC-4B6B-A932-D747FD1DDDF5}" type="slidenum">
              <a:rPr lang="en-US" smtClean="0"/>
              <a:t>‹#›</a:t>
            </a:fld>
            <a:endParaRPr lang="en-US"/>
          </a:p>
        </p:txBody>
      </p:sp>
    </p:spTree>
    <p:extLst>
      <p:ext uri="{BB962C8B-B14F-4D97-AF65-F5344CB8AC3E}">
        <p14:creationId xmlns:p14="http://schemas.microsoft.com/office/powerpoint/2010/main" val="39496202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microsoft.com/office/2007/relationships/hdphoto" Target="../media/hdphoto1.wdp"/><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a:stretch/>
        </p:blipFill>
        <p:spPr>
          <a:xfrm>
            <a:off x="0" y="0"/>
            <a:ext cx="12192003" cy="6858000"/>
          </a:xfrm>
          <a:prstGeom prst="rect">
            <a:avLst/>
          </a:prstGeom>
          <a:noFill/>
          <a:ln>
            <a:noFill/>
          </a:ln>
        </p:spPr>
      </p:pic>
      <p:pic>
        <p:nvPicPr>
          <p:cNvPr id="55" name="Google Shape;55;p13"/>
          <p:cNvPicPr preferRelativeResize="0"/>
          <p:nvPr/>
        </p:nvPicPr>
        <p:blipFill rotWithShape="1">
          <a:blip r:embed="rId4">
            <a:alphaModFix/>
          </a:blip>
          <a:srcRect/>
          <a:stretch/>
        </p:blipFill>
        <p:spPr>
          <a:xfrm rot="10800000" flipH="1">
            <a:off x="-23566" y="389400"/>
            <a:ext cx="12239135" cy="3554133"/>
          </a:xfrm>
          <a:prstGeom prst="rect">
            <a:avLst/>
          </a:prstGeom>
          <a:noFill/>
          <a:ln>
            <a:noFill/>
          </a:ln>
        </p:spPr>
      </p:pic>
      <p:sp>
        <p:nvSpPr>
          <p:cNvPr id="56" name="Google Shape;56;p13"/>
          <p:cNvSpPr txBox="1">
            <a:spLocks noGrp="1"/>
          </p:cNvSpPr>
          <p:nvPr>
            <p:ph type="ctrTitle"/>
          </p:nvPr>
        </p:nvSpPr>
        <p:spPr>
          <a:xfrm>
            <a:off x="4875968" y="2065800"/>
            <a:ext cx="7447200" cy="1363200"/>
          </a:xfrm>
          <a:prstGeom prst="rect">
            <a:avLst/>
          </a:prstGeom>
        </p:spPr>
        <p:txBody>
          <a:bodyPr spcFirstLastPara="1" vert="horz" wrap="square" lIns="121900" tIns="121900" rIns="121900" bIns="121900" rtlCol="0" anchor="b" anchorCtr="0">
            <a:noAutofit/>
          </a:bodyPr>
          <a:lstStyle/>
          <a:p>
            <a:pPr>
              <a:spcBef>
                <a:spcPts val="0"/>
              </a:spcBef>
            </a:pPr>
            <a:r>
              <a:rPr lang="en" dirty="0">
                <a:latin typeface="Arvo"/>
                <a:ea typeface="Arvo"/>
                <a:cs typeface="Arvo"/>
                <a:sym typeface="Arvo"/>
              </a:rPr>
              <a:t>Mississippi </a:t>
            </a:r>
            <a:br>
              <a:rPr lang="en-US" dirty="0">
                <a:latin typeface="Arvo"/>
                <a:ea typeface="Arvo"/>
                <a:cs typeface="Arvo"/>
                <a:sym typeface="Arvo"/>
              </a:rPr>
            </a:br>
            <a:r>
              <a:rPr lang="en" dirty="0">
                <a:latin typeface="Arvo"/>
                <a:ea typeface="Arvo"/>
                <a:cs typeface="Arvo"/>
                <a:sym typeface="Arvo"/>
              </a:rPr>
              <a:t>River</a:t>
            </a:r>
            <a:endParaRPr dirty="0">
              <a:latin typeface="Arvo"/>
              <a:ea typeface="Arvo"/>
              <a:cs typeface="Arvo"/>
              <a:sym typeface="Arvo"/>
            </a:endParaRPr>
          </a:p>
        </p:txBody>
      </p:sp>
      <p:sp>
        <p:nvSpPr>
          <p:cNvPr id="57" name="Google Shape;57;p13"/>
          <p:cNvSpPr/>
          <p:nvPr/>
        </p:nvSpPr>
        <p:spPr>
          <a:xfrm>
            <a:off x="235667" y="1505667"/>
            <a:ext cx="5247600" cy="5074800"/>
          </a:xfrm>
          <a:prstGeom prst="ellipse">
            <a:avLst/>
          </a:prstGeom>
          <a:solidFill>
            <a:srgbClr val="FFFFFF"/>
          </a:solidFill>
          <a:ln w="15240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58" name="Google Shape;58;p13" descr="A picture containing object&#10;&#10;Description generated with high confidence"/>
          <p:cNvPicPr preferRelativeResize="0"/>
          <p:nvPr/>
        </p:nvPicPr>
        <p:blipFill rotWithShape="1">
          <a:blip r:embed="rId5">
            <a:alphaModFix/>
          </a:blip>
          <a:srcRect/>
          <a:stretch/>
        </p:blipFill>
        <p:spPr>
          <a:xfrm>
            <a:off x="450869" y="2247229"/>
            <a:ext cx="4817199" cy="3714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2"/>
          <p:cNvSpPr/>
          <p:nvPr/>
        </p:nvSpPr>
        <p:spPr>
          <a:xfrm>
            <a:off x="0" y="1959000"/>
            <a:ext cx="12192000" cy="3274000"/>
          </a:xfrm>
          <a:prstGeom prst="rect">
            <a:avLst/>
          </a:prstGeom>
          <a:solidFill>
            <a:srgbClr val="D45836"/>
          </a:solidFill>
          <a:ln>
            <a:noFill/>
          </a:ln>
        </p:spPr>
        <p:txBody>
          <a:bodyPr spcFirstLastPara="1" wrap="square" lIns="121900" tIns="60933" rIns="121900" bIns="60933" anchor="ctr" anchorCtr="0">
            <a:noAutofit/>
          </a:bodyPr>
          <a:lstStyle/>
          <a:p>
            <a:pPr algn="ctr"/>
            <a:endParaRPr sz="6400">
              <a:solidFill>
                <a:srgbClr val="000000"/>
              </a:solidFill>
              <a:latin typeface="Calibri"/>
              <a:ea typeface="Calibri"/>
              <a:cs typeface="Calibri"/>
              <a:sym typeface="Calibri"/>
            </a:endParaRPr>
          </a:p>
        </p:txBody>
      </p:sp>
      <p:sp>
        <p:nvSpPr>
          <p:cNvPr id="120" name="Google Shape;120;p22"/>
          <p:cNvSpPr txBox="1">
            <a:spLocks noGrp="1"/>
          </p:cNvSpPr>
          <p:nvPr>
            <p:ph type="title"/>
          </p:nvPr>
        </p:nvSpPr>
        <p:spPr>
          <a:xfrm>
            <a:off x="484467" y="2801000"/>
            <a:ext cx="11428400" cy="1256000"/>
          </a:xfrm>
          <a:prstGeom prst="rect">
            <a:avLst/>
          </a:prstGeom>
        </p:spPr>
        <p:txBody>
          <a:bodyPr spcFirstLastPara="1" vert="horz" wrap="square" lIns="121900" tIns="121900" rIns="121900" bIns="121900" rtlCol="0" anchor="ctr" anchorCtr="0">
            <a:noAutofit/>
          </a:bodyPr>
          <a:lstStyle/>
          <a:p>
            <a:r>
              <a:rPr lang="en" sz="9600" i="1">
                <a:solidFill>
                  <a:srgbClr val="000000"/>
                </a:solidFill>
                <a:latin typeface="Arvo"/>
                <a:ea typeface="Arvo"/>
                <a:cs typeface="Arvo"/>
                <a:sym typeface="Arvo"/>
              </a:rPr>
              <a:t>Hear, Here </a:t>
            </a:r>
            <a:r>
              <a:rPr lang="en" sz="9600">
                <a:solidFill>
                  <a:srgbClr val="000000"/>
                </a:solidFill>
                <a:latin typeface="Arvo"/>
                <a:ea typeface="Arvo"/>
                <a:cs typeface="Arvo"/>
                <a:sym typeface="Arvo"/>
              </a:rPr>
              <a:t>Stories </a:t>
            </a:r>
            <a:endParaRPr sz="9600">
              <a:solidFill>
                <a:srgbClr val="000000"/>
              </a:solidFill>
              <a:latin typeface="Arvo"/>
              <a:ea typeface="Arvo"/>
              <a:cs typeface="Arvo"/>
              <a:sym typeface="Arv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3"/>
          <p:cNvSpPr/>
          <p:nvPr/>
        </p:nvSpPr>
        <p:spPr>
          <a:xfrm>
            <a:off x="545633" y="2407600"/>
            <a:ext cx="4336400" cy="4129200"/>
          </a:xfrm>
          <a:prstGeom prst="ellipse">
            <a:avLst/>
          </a:prstGeom>
          <a:solidFill>
            <a:srgbClr val="FFFFFF"/>
          </a:solidFill>
          <a:ln w="15240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6" name="Google Shape;126;p23"/>
          <p:cNvSpPr/>
          <p:nvPr/>
        </p:nvSpPr>
        <p:spPr>
          <a:xfrm>
            <a:off x="0" y="347733"/>
            <a:ext cx="12192000" cy="1470000"/>
          </a:xfrm>
          <a:prstGeom prst="rect">
            <a:avLst/>
          </a:prstGeom>
          <a:solidFill>
            <a:srgbClr val="D45836"/>
          </a:solidFill>
          <a:ln>
            <a:noFill/>
          </a:ln>
        </p:spPr>
        <p:txBody>
          <a:bodyPr spcFirstLastPara="1" wrap="square" lIns="121900" tIns="60933" rIns="121900" bIns="60933" anchor="ctr" anchorCtr="0">
            <a:noAutofit/>
          </a:bodyPr>
          <a:lstStyle/>
          <a:p>
            <a:pPr algn="ctr"/>
            <a:endParaRPr sz="6400">
              <a:solidFill>
                <a:srgbClr val="000000"/>
              </a:solidFill>
              <a:latin typeface="Calibri"/>
              <a:ea typeface="Calibri"/>
              <a:cs typeface="Calibri"/>
              <a:sym typeface="Calibri"/>
            </a:endParaRPr>
          </a:p>
        </p:txBody>
      </p:sp>
      <p:sp>
        <p:nvSpPr>
          <p:cNvPr id="127" name="Google Shape;127;p23"/>
          <p:cNvSpPr txBox="1">
            <a:spLocks noGrp="1"/>
          </p:cNvSpPr>
          <p:nvPr>
            <p:ph type="title"/>
          </p:nvPr>
        </p:nvSpPr>
        <p:spPr>
          <a:xfrm>
            <a:off x="239685" y="545776"/>
            <a:ext cx="5680400" cy="1007600"/>
          </a:xfrm>
          <a:prstGeom prst="rect">
            <a:avLst/>
          </a:prstGeom>
        </p:spPr>
        <p:txBody>
          <a:bodyPr spcFirstLastPara="1" vert="horz" wrap="square" lIns="121900" tIns="121900" rIns="121900" bIns="121900" rtlCol="0" anchor="b" anchorCtr="0">
            <a:noAutofit/>
          </a:bodyPr>
          <a:lstStyle/>
          <a:p>
            <a:r>
              <a:rPr lang="en" sz="5333">
                <a:latin typeface="Arvo"/>
                <a:ea typeface="Arvo"/>
                <a:cs typeface="Arvo"/>
                <a:sym typeface="Arvo"/>
              </a:rPr>
              <a:t>Shawn </a:t>
            </a:r>
            <a:r>
              <a:rPr lang="en" sz="5333" dirty="0" err="1">
                <a:latin typeface="Arvo"/>
                <a:ea typeface="Arvo"/>
                <a:cs typeface="Arvo"/>
                <a:sym typeface="Arvo"/>
              </a:rPr>
              <a:t>Micallef</a:t>
            </a:r>
            <a:endParaRPr sz="5333" dirty="0">
              <a:latin typeface="Arvo"/>
              <a:ea typeface="Arvo"/>
              <a:cs typeface="Arvo"/>
              <a:sym typeface="Arvo"/>
            </a:endParaRPr>
          </a:p>
        </p:txBody>
      </p:sp>
      <p:sp>
        <p:nvSpPr>
          <p:cNvPr id="128" name="Google Shape;128;p23"/>
          <p:cNvSpPr txBox="1">
            <a:spLocks noGrp="1"/>
          </p:cNvSpPr>
          <p:nvPr>
            <p:ph type="body" idx="1"/>
          </p:nvPr>
        </p:nvSpPr>
        <p:spPr>
          <a:xfrm>
            <a:off x="1028472" y="5019167"/>
            <a:ext cx="3370721" cy="1616400"/>
          </a:xfrm>
          <a:prstGeom prst="rect">
            <a:avLst/>
          </a:prstGeom>
        </p:spPr>
        <p:txBody>
          <a:bodyPr spcFirstLastPara="1" vert="horz" wrap="square" lIns="121900" tIns="121900" rIns="121900" bIns="121900" rtlCol="0" anchor="t" anchorCtr="0">
            <a:noAutofit/>
          </a:bodyPr>
          <a:lstStyle/>
          <a:p>
            <a:pPr marL="0" indent="0" algn="ctr">
              <a:buNone/>
            </a:pPr>
            <a:r>
              <a:rPr lang="en-US" sz="2400" dirty="0">
                <a:latin typeface="Arvo"/>
                <a:ea typeface="Arvo"/>
                <a:cs typeface="Arvo"/>
                <a:sym typeface="Arvo"/>
              </a:rPr>
              <a:t>Click to listen </a:t>
            </a:r>
            <a:r>
              <a:rPr lang="en-US" sz="2400">
                <a:latin typeface="Arvo"/>
                <a:ea typeface="Arvo"/>
                <a:cs typeface="Arvo"/>
                <a:sym typeface="Arvo"/>
              </a:rPr>
              <a:t>to Shawn’s </a:t>
            </a:r>
            <a:r>
              <a:rPr lang="en-US" sz="2400" dirty="0">
                <a:latin typeface="Arvo"/>
                <a:ea typeface="Arvo"/>
                <a:cs typeface="Arvo"/>
                <a:sym typeface="Arvo"/>
              </a:rPr>
              <a:t>story. </a:t>
            </a:r>
            <a:endParaRPr sz="2400" dirty="0">
              <a:latin typeface="Arvo"/>
              <a:ea typeface="Arvo"/>
              <a:cs typeface="Arvo"/>
              <a:sym typeface="Arvo"/>
            </a:endParaRPr>
          </a:p>
          <a:p>
            <a:pPr marL="0" indent="0">
              <a:spcBef>
                <a:spcPts val="2133"/>
              </a:spcBef>
              <a:buNone/>
            </a:pPr>
            <a:endParaRPr sz="2400" dirty="0"/>
          </a:p>
          <a:p>
            <a:pPr marL="0" indent="0">
              <a:spcBef>
                <a:spcPts val="2133"/>
              </a:spcBef>
              <a:buNone/>
            </a:pPr>
            <a:endParaRPr i="1" dirty="0"/>
          </a:p>
          <a:p>
            <a:pPr marL="0" indent="0">
              <a:spcBef>
                <a:spcPts val="2133"/>
              </a:spcBef>
              <a:spcAft>
                <a:spcPts val="2133"/>
              </a:spcAft>
              <a:buNone/>
            </a:pPr>
            <a:endParaRPr dirty="0"/>
          </a:p>
        </p:txBody>
      </p:sp>
      <p:sp>
        <p:nvSpPr>
          <p:cNvPr id="129" name="Google Shape;129;p23"/>
          <p:cNvSpPr txBox="1"/>
          <p:nvPr/>
        </p:nvSpPr>
        <p:spPr>
          <a:xfrm>
            <a:off x="8293235" y="6141567"/>
            <a:ext cx="3124800" cy="494000"/>
          </a:xfrm>
          <a:prstGeom prst="rect">
            <a:avLst/>
          </a:prstGeom>
          <a:noFill/>
          <a:ln>
            <a:noFill/>
          </a:ln>
        </p:spPr>
        <p:txBody>
          <a:bodyPr spcFirstLastPara="1" wrap="square" lIns="121900" tIns="121900" rIns="121900" bIns="121900" anchor="t" anchorCtr="0">
            <a:noAutofit/>
          </a:bodyPr>
          <a:lstStyle/>
          <a:p>
            <a:pPr algn="ctr"/>
            <a:r>
              <a:rPr lang="en" sz="2400">
                <a:latin typeface="Arvo"/>
                <a:ea typeface="Arvo"/>
                <a:cs typeface="Arvo"/>
                <a:sym typeface="Arvo"/>
              </a:rPr>
              <a:t>“A Simpler Time” Statue in Riverside park</a:t>
            </a:r>
            <a:endParaRPr sz="2400">
              <a:latin typeface="Arvo"/>
              <a:ea typeface="Arvo"/>
              <a:cs typeface="Arvo"/>
              <a:sym typeface="Arvo"/>
            </a:endParaRPr>
          </a:p>
        </p:txBody>
      </p:sp>
      <p:pic>
        <p:nvPicPr>
          <p:cNvPr id="130" name="Google Shape;130;p23"/>
          <p:cNvPicPr preferRelativeResize="0"/>
          <p:nvPr/>
        </p:nvPicPr>
        <p:blipFill>
          <a:blip r:embed="rId5">
            <a:alphaModFix/>
          </a:blip>
          <a:stretch>
            <a:fillRect/>
          </a:stretch>
        </p:blipFill>
        <p:spPr>
          <a:xfrm>
            <a:off x="8124667" y="948667"/>
            <a:ext cx="3461933" cy="5192900"/>
          </a:xfrm>
          <a:prstGeom prst="rect">
            <a:avLst/>
          </a:prstGeom>
          <a:noFill/>
          <a:ln>
            <a:noFill/>
          </a:ln>
        </p:spPr>
      </p:pic>
      <p:pic>
        <p:nvPicPr>
          <p:cNvPr id="2" name="Micallef_Shawn_finalstory_HHP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BEBA8EAE-BF5A-486C-A8C5-ECC9F3942E4B}">
                <a14:imgProps xmlns:a14="http://schemas.microsoft.com/office/drawing/2010/main">
                  <a14:imgLayer r:embed="rId7">
                    <a14:imgEffect>
                      <a14:artisticGlowEdges trans="0" smoothness="1"/>
                    </a14:imgEffect>
                  </a14:imgLayer>
                </a14:imgProps>
              </a:ext>
            </a:extLst>
          </a:blip>
          <a:stretch>
            <a:fillRect/>
          </a:stretch>
        </p:blipFill>
        <p:spPr>
          <a:xfrm>
            <a:off x="1543959" y="2809777"/>
            <a:ext cx="2339748" cy="233974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42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4"/>
          <p:cNvSpPr/>
          <p:nvPr/>
        </p:nvSpPr>
        <p:spPr>
          <a:xfrm>
            <a:off x="0" y="347733"/>
            <a:ext cx="12192000" cy="1470000"/>
          </a:xfrm>
          <a:prstGeom prst="rect">
            <a:avLst/>
          </a:prstGeom>
          <a:solidFill>
            <a:srgbClr val="D45836"/>
          </a:solidFill>
          <a:ln>
            <a:noFill/>
          </a:ln>
        </p:spPr>
        <p:txBody>
          <a:bodyPr spcFirstLastPara="1" wrap="square" lIns="121900" tIns="60933" rIns="121900" bIns="60933" anchor="ctr" anchorCtr="0">
            <a:noAutofit/>
          </a:bodyPr>
          <a:lstStyle/>
          <a:p>
            <a:pPr algn="ctr"/>
            <a:endParaRPr sz="6400">
              <a:solidFill>
                <a:srgbClr val="000000"/>
              </a:solidFill>
              <a:latin typeface="Calibri"/>
              <a:ea typeface="Calibri"/>
              <a:cs typeface="Calibri"/>
              <a:sym typeface="Calibri"/>
            </a:endParaRPr>
          </a:p>
        </p:txBody>
      </p:sp>
      <p:sp>
        <p:nvSpPr>
          <p:cNvPr id="137" name="Google Shape;137;p24"/>
          <p:cNvSpPr txBox="1">
            <a:spLocks noGrp="1"/>
          </p:cNvSpPr>
          <p:nvPr>
            <p:ph type="title"/>
          </p:nvPr>
        </p:nvSpPr>
        <p:spPr>
          <a:xfrm>
            <a:off x="415600" y="537933"/>
            <a:ext cx="11360800" cy="763600"/>
          </a:xfrm>
          <a:prstGeom prst="rect">
            <a:avLst/>
          </a:prstGeom>
        </p:spPr>
        <p:txBody>
          <a:bodyPr spcFirstLastPara="1" vert="horz" wrap="square" lIns="121900" tIns="121900" rIns="121900" bIns="121900" rtlCol="0" anchor="t" anchorCtr="0">
            <a:noAutofit/>
          </a:bodyPr>
          <a:lstStyle/>
          <a:p>
            <a:r>
              <a:rPr lang="en" sz="5333">
                <a:latin typeface="Arvo"/>
                <a:ea typeface="Arvo"/>
                <a:cs typeface="Arvo"/>
                <a:sym typeface="Arvo"/>
              </a:rPr>
              <a:t>Questions</a:t>
            </a:r>
            <a:endParaRPr sz="5333">
              <a:latin typeface="Arvo"/>
              <a:ea typeface="Arvo"/>
              <a:cs typeface="Arvo"/>
              <a:sym typeface="Arvo"/>
            </a:endParaRPr>
          </a:p>
        </p:txBody>
      </p:sp>
      <p:sp>
        <p:nvSpPr>
          <p:cNvPr id="138" name="Google Shape;138;p24"/>
          <p:cNvSpPr txBox="1">
            <a:spLocks noGrp="1"/>
          </p:cNvSpPr>
          <p:nvPr>
            <p:ph type="body" idx="1"/>
          </p:nvPr>
        </p:nvSpPr>
        <p:spPr>
          <a:xfrm>
            <a:off x="415600" y="2065667"/>
            <a:ext cx="11360800" cy="4026000"/>
          </a:xfrm>
          <a:prstGeom prst="rect">
            <a:avLst/>
          </a:prstGeom>
        </p:spPr>
        <p:txBody>
          <a:bodyPr spcFirstLastPara="1" vert="horz" wrap="square" lIns="121900" tIns="121900" rIns="121900" bIns="121900" rtlCol="0" anchor="t" anchorCtr="0">
            <a:noAutofit/>
          </a:bodyPr>
          <a:lstStyle/>
          <a:p>
            <a:pPr indent="-507987">
              <a:buSzPts val="2400"/>
              <a:buFont typeface="Arvo"/>
              <a:buChar char="●"/>
            </a:pPr>
            <a:r>
              <a:rPr lang="en" sz="3200">
                <a:latin typeface="Arvo"/>
                <a:ea typeface="Arvo"/>
                <a:cs typeface="Arvo"/>
                <a:sym typeface="Arvo"/>
              </a:rPr>
              <a:t>What time of day was Shawn in the park?</a:t>
            </a:r>
            <a:endParaRPr sz="3200">
              <a:latin typeface="Arvo"/>
              <a:ea typeface="Arvo"/>
              <a:cs typeface="Arvo"/>
              <a:sym typeface="Arvo"/>
            </a:endParaRPr>
          </a:p>
          <a:p>
            <a:pPr indent="-507987">
              <a:buSzPts val="2400"/>
              <a:buFont typeface="Arvo"/>
              <a:buChar char="●"/>
            </a:pPr>
            <a:r>
              <a:rPr lang="en" sz="3200">
                <a:latin typeface="Arvo"/>
                <a:ea typeface="Arvo"/>
                <a:cs typeface="Arvo"/>
                <a:sym typeface="Arvo"/>
              </a:rPr>
              <a:t>What did Shawn see in the park? </a:t>
            </a:r>
            <a:endParaRPr sz="3200">
              <a:latin typeface="Arvo"/>
              <a:ea typeface="Arvo"/>
              <a:cs typeface="Arvo"/>
              <a:sym typeface="Arvo"/>
            </a:endParaRPr>
          </a:p>
          <a:p>
            <a:pPr indent="-507987">
              <a:buSzPts val="2400"/>
              <a:buFont typeface="Arvo"/>
              <a:buChar char="●"/>
            </a:pPr>
            <a:r>
              <a:rPr lang="en" sz="3200">
                <a:latin typeface="Arvo"/>
                <a:ea typeface="Arvo"/>
                <a:cs typeface="Arvo"/>
                <a:sym typeface="Arvo"/>
              </a:rPr>
              <a:t>How did Shawn feel in his story? </a:t>
            </a:r>
            <a:endParaRPr sz="3200">
              <a:latin typeface="Arvo"/>
              <a:ea typeface="Arvo"/>
              <a:cs typeface="Arvo"/>
              <a:sym typeface="Arvo"/>
            </a:endParaRPr>
          </a:p>
          <a:p>
            <a:pPr indent="-507987">
              <a:buSzPts val="2400"/>
              <a:buFont typeface="Arvo"/>
              <a:buChar char="●"/>
            </a:pPr>
            <a:r>
              <a:rPr lang="en" sz="3200">
                <a:latin typeface="Arvo"/>
                <a:ea typeface="Arvo"/>
                <a:cs typeface="Arvo"/>
                <a:sym typeface="Arvo"/>
              </a:rPr>
              <a:t>What did the river bring Shawn?</a:t>
            </a:r>
            <a:endParaRPr sz="3200">
              <a:latin typeface="Arvo"/>
              <a:ea typeface="Arvo"/>
              <a:cs typeface="Arvo"/>
              <a:sym typeface="Arv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endParaRPr sz="5867"/>
          </a:p>
        </p:txBody>
      </p:sp>
      <p:sp>
        <p:nvSpPr>
          <p:cNvPr id="64" name="Google Shape;64;p14"/>
          <p:cNvSpPr txBox="1">
            <a:spLocks noGrp="1"/>
          </p:cNvSpPr>
          <p:nvPr>
            <p:ph type="body" idx="1"/>
          </p:nvPr>
        </p:nvSpPr>
        <p:spPr>
          <a:xfrm>
            <a:off x="415600" y="2115333"/>
            <a:ext cx="11360800" cy="4403600"/>
          </a:xfrm>
          <a:prstGeom prst="rect">
            <a:avLst/>
          </a:prstGeom>
        </p:spPr>
        <p:txBody>
          <a:bodyPr spcFirstLastPara="1" vert="horz" wrap="square" lIns="121900" tIns="121900" rIns="121900" bIns="121900" rtlCol="0" anchor="t" anchorCtr="0">
            <a:noAutofit/>
          </a:bodyPr>
          <a:lstStyle/>
          <a:p>
            <a:pPr indent="-474121">
              <a:buSzPts val="2000"/>
              <a:buFont typeface="Arvo"/>
              <a:buChar char="●"/>
            </a:pPr>
            <a:r>
              <a:rPr lang="en" sz="2667" dirty="0">
                <a:latin typeface="Arvo"/>
                <a:ea typeface="Arvo"/>
                <a:cs typeface="Arvo"/>
                <a:sym typeface="Arvo"/>
              </a:rPr>
              <a:t>Mississippi River and La Crosse </a:t>
            </a:r>
            <a:endParaRPr sz="2667" dirty="0">
              <a:latin typeface="Arvo"/>
              <a:ea typeface="Arvo"/>
              <a:cs typeface="Arvo"/>
              <a:sym typeface="Arvo"/>
            </a:endParaRPr>
          </a:p>
          <a:p>
            <a:pPr indent="-474121">
              <a:buSzPts val="2000"/>
              <a:buFont typeface="Arvo"/>
              <a:buChar char="●"/>
            </a:pPr>
            <a:r>
              <a:rPr lang="en" sz="2667" dirty="0">
                <a:latin typeface="Arvo"/>
                <a:ea typeface="Arvo"/>
                <a:cs typeface="Arvo"/>
                <a:sym typeface="Arvo"/>
              </a:rPr>
              <a:t>What does the river bring us?</a:t>
            </a:r>
            <a:endParaRPr sz="2667" dirty="0">
              <a:latin typeface="Arvo"/>
              <a:ea typeface="Arvo"/>
              <a:cs typeface="Arvo"/>
              <a:sym typeface="Arvo"/>
            </a:endParaRPr>
          </a:p>
          <a:p>
            <a:pPr indent="-474121">
              <a:buSzPts val="2000"/>
              <a:buFont typeface="Arvo"/>
              <a:buChar char="●"/>
            </a:pPr>
            <a:r>
              <a:rPr lang="en" sz="2667" i="1" dirty="0">
                <a:latin typeface="Arvo"/>
                <a:ea typeface="Arvo"/>
                <a:cs typeface="Arvo"/>
                <a:sym typeface="Arvo"/>
              </a:rPr>
              <a:t>Hear, Here </a:t>
            </a:r>
            <a:r>
              <a:rPr lang="en" sz="2667" dirty="0">
                <a:latin typeface="Arvo"/>
                <a:ea typeface="Arvo"/>
                <a:cs typeface="Arvo"/>
                <a:sym typeface="Arvo"/>
              </a:rPr>
              <a:t>stories about the importance of the Mississippi </a:t>
            </a:r>
            <a:endParaRPr sz="2667" dirty="0">
              <a:latin typeface="Arvo"/>
              <a:ea typeface="Arvo"/>
              <a:cs typeface="Arvo"/>
              <a:sym typeface="Arvo"/>
            </a:endParaRPr>
          </a:p>
          <a:p>
            <a:pPr indent="-474121">
              <a:buSzPts val="2000"/>
              <a:buFont typeface="Arvo"/>
              <a:buChar char="●"/>
            </a:pPr>
            <a:r>
              <a:rPr lang="en" sz="2667" dirty="0">
                <a:latin typeface="Arvo"/>
                <a:ea typeface="Arvo"/>
                <a:cs typeface="Arvo"/>
                <a:sym typeface="Arvo"/>
              </a:rPr>
              <a:t>Activity: What does the Mississippi River mean to you? </a:t>
            </a:r>
            <a:endParaRPr sz="2667" dirty="0">
              <a:latin typeface="Arvo"/>
              <a:ea typeface="Arvo"/>
              <a:cs typeface="Arvo"/>
              <a:sym typeface="Arvo"/>
            </a:endParaRPr>
          </a:p>
        </p:txBody>
      </p:sp>
      <p:sp>
        <p:nvSpPr>
          <p:cNvPr id="65" name="Google Shape;65;p14"/>
          <p:cNvSpPr/>
          <p:nvPr/>
        </p:nvSpPr>
        <p:spPr>
          <a:xfrm>
            <a:off x="0" y="347733"/>
            <a:ext cx="12192000" cy="1470000"/>
          </a:xfrm>
          <a:prstGeom prst="rect">
            <a:avLst/>
          </a:prstGeom>
          <a:solidFill>
            <a:srgbClr val="D45836"/>
          </a:solidFill>
          <a:ln>
            <a:noFill/>
          </a:ln>
        </p:spPr>
        <p:txBody>
          <a:bodyPr spcFirstLastPara="1" wrap="square" lIns="121900" tIns="60933" rIns="121900" bIns="60933" anchor="ctr" anchorCtr="0">
            <a:noAutofit/>
          </a:bodyPr>
          <a:lstStyle/>
          <a:p>
            <a:r>
              <a:rPr lang="en" sz="5333">
                <a:solidFill>
                  <a:srgbClr val="000000"/>
                </a:solidFill>
                <a:latin typeface="Arvo"/>
                <a:ea typeface="Arvo"/>
                <a:cs typeface="Arvo"/>
                <a:sym typeface="Arvo"/>
              </a:rPr>
              <a:t>Lesson Road Map</a:t>
            </a:r>
            <a:endParaRPr sz="5333">
              <a:solidFill>
                <a:srgbClr val="000000"/>
              </a:solidFill>
              <a:latin typeface="Arvo"/>
              <a:ea typeface="Arvo"/>
              <a:cs typeface="Arvo"/>
              <a:sym typeface="Arv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p:nvPr/>
        </p:nvSpPr>
        <p:spPr>
          <a:xfrm>
            <a:off x="0" y="1931400"/>
            <a:ext cx="12192000" cy="3122800"/>
          </a:xfrm>
          <a:prstGeom prst="rect">
            <a:avLst/>
          </a:prstGeom>
          <a:solidFill>
            <a:srgbClr val="D45836"/>
          </a:solidFill>
          <a:ln>
            <a:noFill/>
          </a:ln>
        </p:spPr>
        <p:txBody>
          <a:bodyPr spcFirstLastPara="1" wrap="square" lIns="121900" tIns="60933" rIns="121900" bIns="60933" anchor="ctr" anchorCtr="0">
            <a:noAutofit/>
          </a:bodyPr>
          <a:lstStyle/>
          <a:p>
            <a:pPr algn="ctr"/>
            <a:endParaRPr sz="6400">
              <a:solidFill>
                <a:srgbClr val="000000"/>
              </a:solidFill>
              <a:latin typeface="Calibri"/>
              <a:ea typeface="Calibri"/>
              <a:cs typeface="Calibri"/>
              <a:sym typeface="Calibri"/>
            </a:endParaRPr>
          </a:p>
        </p:txBody>
      </p:sp>
      <p:sp>
        <p:nvSpPr>
          <p:cNvPr id="71" name="Google Shape;71;p15"/>
          <p:cNvSpPr txBox="1">
            <a:spLocks noGrp="1"/>
          </p:cNvSpPr>
          <p:nvPr>
            <p:ph type="title"/>
          </p:nvPr>
        </p:nvSpPr>
        <p:spPr>
          <a:xfrm>
            <a:off x="169333" y="2801000"/>
            <a:ext cx="11881600" cy="1256000"/>
          </a:xfrm>
          <a:prstGeom prst="rect">
            <a:avLst/>
          </a:prstGeom>
        </p:spPr>
        <p:txBody>
          <a:bodyPr spcFirstLastPara="1" vert="horz" wrap="square" lIns="121900" tIns="121900" rIns="121900" bIns="121900" rtlCol="0" anchor="ctr" anchorCtr="0">
            <a:noAutofit/>
          </a:bodyPr>
          <a:lstStyle/>
          <a:p>
            <a:r>
              <a:rPr lang="en" sz="9600">
                <a:solidFill>
                  <a:srgbClr val="000000"/>
                </a:solidFill>
                <a:latin typeface="Arvo"/>
                <a:ea typeface="Arvo"/>
                <a:cs typeface="Arvo"/>
                <a:sym typeface="Arvo"/>
              </a:rPr>
              <a:t>Mississippi River and La Crosse</a:t>
            </a:r>
            <a:endParaRPr sz="9600">
              <a:solidFill>
                <a:srgbClr val="000000"/>
              </a:solidFill>
              <a:latin typeface="Arvo"/>
              <a:ea typeface="Arvo"/>
              <a:cs typeface="Arvo"/>
              <a:sym typeface="Arv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p:nvPr/>
        </p:nvSpPr>
        <p:spPr>
          <a:xfrm>
            <a:off x="0" y="347733"/>
            <a:ext cx="12192000" cy="1470000"/>
          </a:xfrm>
          <a:prstGeom prst="rect">
            <a:avLst/>
          </a:prstGeom>
          <a:solidFill>
            <a:srgbClr val="D45836"/>
          </a:solidFill>
          <a:ln>
            <a:noFill/>
          </a:ln>
        </p:spPr>
        <p:txBody>
          <a:bodyPr spcFirstLastPara="1" wrap="square" lIns="121900" tIns="60933" rIns="121900" bIns="60933" anchor="ctr" anchorCtr="0">
            <a:noAutofit/>
          </a:bodyPr>
          <a:lstStyle/>
          <a:p>
            <a:pPr algn="ctr"/>
            <a:endParaRPr sz="6400">
              <a:solidFill>
                <a:srgbClr val="000000"/>
              </a:solidFill>
              <a:latin typeface="Calibri"/>
              <a:ea typeface="Calibri"/>
              <a:cs typeface="Calibri"/>
              <a:sym typeface="Calibri"/>
            </a:endParaRPr>
          </a:p>
        </p:txBody>
      </p:sp>
      <p:sp>
        <p:nvSpPr>
          <p:cNvPr id="77" name="Google Shape;77;p1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sz="5333">
                <a:latin typeface="Arvo"/>
                <a:ea typeface="Arvo"/>
                <a:cs typeface="Arvo"/>
                <a:sym typeface="Arvo"/>
              </a:rPr>
              <a:t>Water and the Earth</a:t>
            </a:r>
            <a:endParaRPr sz="5333">
              <a:latin typeface="Arvo"/>
              <a:ea typeface="Arvo"/>
              <a:cs typeface="Arvo"/>
              <a:sym typeface="Arvo"/>
            </a:endParaRPr>
          </a:p>
        </p:txBody>
      </p:sp>
      <p:sp>
        <p:nvSpPr>
          <p:cNvPr id="78" name="Google Shape;78;p16"/>
          <p:cNvSpPr txBox="1">
            <a:spLocks noGrp="1"/>
          </p:cNvSpPr>
          <p:nvPr>
            <p:ph type="body" idx="1"/>
          </p:nvPr>
        </p:nvSpPr>
        <p:spPr>
          <a:xfrm>
            <a:off x="415600" y="2086967"/>
            <a:ext cx="11360800" cy="4555200"/>
          </a:xfrm>
          <a:prstGeom prst="rect">
            <a:avLst/>
          </a:prstGeom>
        </p:spPr>
        <p:txBody>
          <a:bodyPr spcFirstLastPara="1" vert="horz" wrap="square" lIns="121900" tIns="121900" rIns="121900" bIns="121900" rtlCol="0" anchor="t" anchorCtr="0">
            <a:noAutofit/>
          </a:bodyPr>
          <a:lstStyle/>
          <a:p>
            <a:pPr marL="0" indent="0">
              <a:buNone/>
            </a:pPr>
            <a:r>
              <a:rPr lang="en" sz="2667" dirty="0">
                <a:latin typeface="Arvo"/>
                <a:ea typeface="Arvo"/>
                <a:cs typeface="Arvo"/>
                <a:sym typeface="Arvo"/>
              </a:rPr>
              <a:t>Water is a very important resource for humans on earth</a:t>
            </a:r>
            <a:endParaRPr sz="2667" dirty="0">
              <a:latin typeface="Arvo"/>
              <a:ea typeface="Arvo"/>
              <a:cs typeface="Arvo"/>
              <a:sym typeface="Arvo"/>
            </a:endParaRPr>
          </a:p>
          <a:p>
            <a:pPr>
              <a:spcBef>
                <a:spcPts val="2133"/>
              </a:spcBef>
              <a:buFont typeface="Arvo"/>
              <a:buChar char="●"/>
            </a:pPr>
            <a:r>
              <a:rPr lang="en" sz="2667" dirty="0">
                <a:latin typeface="Arvo"/>
                <a:ea typeface="Arvo"/>
                <a:cs typeface="Arvo"/>
                <a:sym typeface="Arvo"/>
              </a:rPr>
              <a:t>What are some different water sources? </a:t>
            </a:r>
            <a:endParaRPr sz="2667" dirty="0">
              <a:latin typeface="Arvo"/>
              <a:ea typeface="Arvo"/>
              <a:cs typeface="Arvo"/>
              <a:sym typeface="Arvo"/>
            </a:endParaRPr>
          </a:p>
          <a:p>
            <a:pPr>
              <a:buFont typeface="Arvo"/>
              <a:buChar char="●"/>
            </a:pPr>
            <a:r>
              <a:rPr lang="en" sz="2667" dirty="0">
                <a:latin typeface="Arvo"/>
                <a:ea typeface="Arvo"/>
                <a:cs typeface="Arvo"/>
                <a:sym typeface="Arvo"/>
              </a:rPr>
              <a:t>Where is most of earth’s water located?</a:t>
            </a:r>
            <a:endParaRPr sz="2667" dirty="0">
              <a:latin typeface="Arvo"/>
              <a:ea typeface="Arvo"/>
              <a:cs typeface="Arvo"/>
              <a:sym typeface="Arvo"/>
            </a:endParaRPr>
          </a:p>
          <a:p>
            <a:r>
              <a:rPr lang="en" sz="2667" dirty="0">
                <a:latin typeface="Arvo"/>
                <a:ea typeface="Arvo"/>
                <a:cs typeface="Arvo"/>
                <a:sym typeface="Arvo"/>
              </a:rPr>
              <a:t>Where is most of earth’s </a:t>
            </a:r>
            <a:r>
              <a:rPr lang="en" sz="2667" b="1" dirty="0">
                <a:latin typeface="Arvo"/>
                <a:ea typeface="Arvo"/>
                <a:cs typeface="Arvo"/>
                <a:sym typeface="Arvo"/>
              </a:rPr>
              <a:t>freshwater </a:t>
            </a:r>
            <a:r>
              <a:rPr lang="en" sz="2667" dirty="0">
                <a:latin typeface="Arvo"/>
                <a:ea typeface="Arvo"/>
                <a:cs typeface="Arvo"/>
                <a:sym typeface="Arvo"/>
              </a:rPr>
              <a:t>located?</a:t>
            </a:r>
            <a:endParaRPr sz="2667" dirty="0">
              <a:latin typeface="Arvo"/>
              <a:ea typeface="Arvo"/>
              <a:cs typeface="Arvo"/>
              <a:sym typeface="Arvo"/>
            </a:endParaRPr>
          </a:p>
          <a:p>
            <a:pPr marL="0" indent="0">
              <a:spcBef>
                <a:spcPts val="2133"/>
              </a:spcBef>
              <a:buNone/>
            </a:pPr>
            <a:endParaRPr dirty="0">
              <a:latin typeface="Arvo"/>
              <a:ea typeface="Arvo"/>
              <a:cs typeface="Arvo"/>
              <a:sym typeface="Arvo"/>
            </a:endParaRPr>
          </a:p>
          <a:p>
            <a:pPr indent="0">
              <a:spcBef>
                <a:spcPts val="2133"/>
              </a:spcBef>
              <a:spcAft>
                <a:spcPts val="2133"/>
              </a:spcAft>
              <a:buNone/>
            </a:pP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7"/>
          <p:cNvSpPr/>
          <p:nvPr/>
        </p:nvSpPr>
        <p:spPr>
          <a:xfrm>
            <a:off x="0" y="347733"/>
            <a:ext cx="12192000" cy="1470000"/>
          </a:xfrm>
          <a:prstGeom prst="rect">
            <a:avLst/>
          </a:prstGeom>
          <a:solidFill>
            <a:srgbClr val="D45836"/>
          </a:solidFill>
          <a:ln>
            <a:noFill/>
          </a:ln>
        </p:spPr>
        <p:txBody>
          <a:bodyPr spcFirstLastPara="1" wrap="square" lIns="121900" tIns="60933" rIns="121900" bIns="60933" anchor="ctr" anchorCtr="0">
            <a:noAutofit/>
          </a:bodyPr>
          <a:lstStyle/>
          <a:p>
            <a:pPr algn="ctr"/>
            <a:endParaRPr sz="6400">
              <a:solidFill>
                <a:srgbClr val="000000"/>
              </a:solidFill>
              <a:latin typeface="Calibri"/>
              <a:ea typeface="Calibri"/>
              <a:cs typeface="Calibri"/>
              <a:sym typeface="Calibri"/>
            </a:endParaRPr>
          </a:p>
        </p:txBody>
      </p:sp>
      <p:sp>
        <p:nvSpPr>
          <p:cNvPr id="84" name="Google Shape;84;p17"/>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US" sz="5333" dirty="0">
                <a:latin typeface="Arvo"/>
                <a:ea typeface="Arvo"/>
                <a:cs typeface="Arvo"/>
                <a:sym typeface="Arvo"/>
              </a:rPr>
              <a:t>Let’s Talk About </a:t>
            </a:r>
            <a:r>
              <a:rPr lang="en" sz="5333" dirty="0">
                <a:latin typeface="Arvo"/>
                <a:ea typeface="Arvo"/>
                <a:cs typeface="Arvo"/>
                <a:sym typeface="Arvo"/>
              </a:rPr>
              <a:t>Rivers! </a:t>
            </a:r>
            <a:endParaRPr sz="5333" dirty="0">
              <a:latin typeface="Arvo"/>
              <a:ea typeface="Arvo"/>
              <a:cs typeface="Arvo"/>
              <a:sym typeface="Arvo"/>
            </a:endParaRPr>
          </a:p>
        </p:txBody>
      </p:sp>
      <p:sp>
        <p:nvSpPr>
          <p:cNvPr id="85" name="Google Shape;85;p17"/>
          <p:cNvSpPr txBox="1">
            <a:spLocks noGrp="1"/>
          </p:cNvSpPr>
          <p:nvPr>
            <p:ph type="body" idx="1"/>
          </p:nvPr>
        </p:nvSpPr>
        <p:spPr>
          <a:xfrm>
            <a:off x="415600" y="2032000"/>
            <a:ext cx="11360800" cy="4060000"/>
          </a:xfrm>
          <a:prstGeom prst="rect">
            <a:avLst/>
          </a:prstGeom>
        </p:spPr>
        <p:txBody>
          <a:bodyPr spcFirstLastPara="1" vert="horz" wrap="square" lIns="121900" tIns="121900" rIns="121900" bIns="121900" rtlCol="0" anchor="t" anchorCtr="0">
            <a:noAutofit/>
          </a:bodyPr>
          <a:lstStyle/>
          <a:p>
            <a:pPr marL="0" indent="0">
              <a:buClr>
                <a:schemeClr val="dk1"/>
              </a:buClr>
              <a:buSzPts val="1100"/>
              <a:buNone/>
            </a:pPr>
            <a:r>
              <a:rPr lang="en" sz="2667" dirty="0">
                <a:latin typeface="Arvo"/>
                <a:ea typeface="Arvo"/>
                <a:cs typeface="Arvo"/>
                <a:sym typeface="Arvo"/>
              </a:rPr>
              <a:t>Today, we’re going to talk about rivers! </a:t>
            </a:r>
            <a:endParaRPr sz="2667" dirty="0">
              <a:latin typeface="Arvo"/>
              <a:ea typeface="Arvo"/>
              <a:cs typeface="Arvo"/>
              <a:sym typeface="Arvo"/>
            </a:endParaRPr>
          </a:p>
          <a:p>
            <a:pPr>
              <a:spcBef>
                <a:spcPts val="2133"/>
              </a:spcBef>
              <a:buFont typeface="Arvo"/>
              <a:buChar char="●"/>
            </a:pPr>
            <a:r>
              <a:rPr lang="en" sz="2667" dirty="0">
                <a:latin typeface="Arvo"/>
                <a:ea typeface="Arvo"/>
                <a:cs typeface="Arvo"/>
                <a:sym typeface="Arvo"/>
              </a:rPr>
              <a:t>What do you know about </a:t>
            </a:r>
            <a:r>
              <a:rPr lang="en" sz="2667" b="1" dirty="0">
                <a:latin typeface="Arvo"/>
                <a:ea typeface="Arvo"/>
                <a:cs typeface="Arvo"/>
                <a:sym typeface="Arvo"/>
              </a:rPr>
              <a:t>rivers</a:t>
            </a:r>
            <a:r>
              <a:rPr lang="en" sz="2667" dirty="0">
                <a:latin typeface="Arvo"/>
                <a:ea typeface="Arvo"/>
                <a:cs typeface="Arvo"/>
                <a:sym typeface="Arvo"/>
              </a:rPr>
              <a:t>? </a:t>
            </a:r>
            <a:endParaRPr sz="2667" dirty="0">
              <a:latin typeface="Arvo"/>
              <a:ea typeface="Arvo"/>
              <a:cs typeface="Arvo"/>
              <a:sym typeface="Arvo"/>
            </a:endParaRPr>
          </a:p>
          <a:p>
            <a:pPr>
              <a:buFont typeface="Arvo"/>
              <a:buChar char="●"/>
            </a:pPr>
            <a:r>
              <a:rPr lang="en" sz="2667" dirty="0">
                <a:latin typeface="Arvo"/>
                <a:ea typeface="Arvo"/>
                <a:cs typeface="Arvo"/>
                <a:sym typeface="Arvo"/>
              </a:rPr>
              <a:t>What are the </a:t>
            </a:r>
            <a:r>
              <a:rPr lang="en" sz="2667" b="1" dirty="0">
                <a:latin typeface="Arvo"/>
                <a:ea typeface="Arvo"/>
                <a:cs typeface="Arvo"/>
                <a:sym typeface="Arvo"/>
              </a:rPr>
              <a:t>pieces</a:t>
            </a:r>
            <a:r>
              <a:rPr lang="en" sz="2667" dirty="0">
                <a:latin typeface="Arvo"/>
                <a:ea typeface="Arvo"/>
                <a:cs typeface="Arvo"/>
                <a:sym typeface="Arvo"/>
              </a:rPr>
              <a:t> or </a:t>
            </a:r>
            <a:r>
              <a:rPr lang="en" sz="2667" b="1" dirty="0">
                <a:latin typeface="Arvo"/>
                <a:ea typeface="Arvo"/>
                <a:cs typeface="Arvo"/>
                <a:sym typeface="Arvo"/>
              </a:rPr>
              <a:t>parts</a:t>
            </a:r>
            <a:r>
              <a:rPr lang="en" sz="2667" dirty="0">
                <a:latin typeface="Arvo"/>
                <a:ea typeface="Arvo"/>
                <a:cs typeface="Arvo"/>
                <a:sym typeface="Arvo"/>
              </a:rPr>
              <a:t> of rivers? What are their </a:t>
            </a:r>
            <a:r>
              <a:rPr lang="en" sz="2667" b="1" dirty="0">
                <a:latin typeface="Arvo"/>
                <a:ea typeface="Arvo"/>
                <a:cs typeface="Arvo"/>
                <a:sym typeface="Arvo"/>
              </a:rPr>
              <a:t>purposes</a:t>
            </a:r>
            <a:r>
              <a:rPr lang="en" sz="2667" dirty="0">
                <a:latin typeface="Arvo"/>
                <a:ea typeface="Arvo"/>
                <a:cs typeface="Arvo"/>
                <a:sym typeface="Arvo"/>
              </a:rPr>
              <a:t>? </a:t>
            </a:r>
            <a:endParaRPr sz="2667" dirty="0">
              <a:latin typeface="Arvo"/>
              <a:ea typeface="Arvo"/>
              <a:cs typeface="Arvo"/>
              <a:sym typeface="Arvo"/>
            </a:endParaRPr>
          </a:p>
          <a:p>
            <a:pPr>
              <a:buFont typeface="Arvo"/>
              <a:buChar char="●"/>
            </a:pPr>
            <a:r>
              <a:rPr lang="en" sz="2667" dirty="0">
                <a:latin typeface="Arvo"/>
                <a:ea typeface="Arvo"/>
                <a:cs typeface="Arvo"/>
                <a:sym typeface="Arvo"/>
              </a:rPr>
              <a:t>What do you want to know about rivers? What </a:t>
            </a:r>
            <a:r>
              <a:rPr lang="en" sz="2667" b="1" dirty="0">
                <a:latin typeface="Arvo"/>
                <a:ea typeface="Arvo"/>
                <a:cs typeface="Arvo"/>
                <a:sym typeface="Arvo"/>
              </a:rPr>
              <a:t>questions</a:t>
            </a:r>
            <a:r>
              <a:rPr lang="en" sz="2667" dirty="0">
                <a:latin typeface="Arvo"/>
                <a:ea typeface="Arvo"/>
                <a:cs typeface="Arvo"/>
                <a:sym typeface="Arvo"/>
              </a:rPr>
              <a:t> do you have?</a:t>
            </a:r>
            <a:endParaRPr sz="2667" dirty="0">
              <a:latin typeface="Arvo"/>
              <a:ea typeface="Arvo"/>
              <a:cs typeface="Arvo"/>
              <a:sym typeface="Arv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8"/>
          <p:cNvSpPr/>
          <p:nvPr/>
        </p:nvSpPr>
        <p:spPr>
          <a:xfrm>
            <a:off x="0" y="347733"/>
            <a:ext cx="12192000" cy="1470000"/>
          </a:xfrm>
          <a:prstGeom prst="rect">
            <a:avLst/>
          </a:prstGeom>
          <a:solidFill>
            <a:srgbClr val="D45836"/>
          </a:solidFill>
          <a:ln>
            <a:noFill/>
          </a:ln>
        </p:spPr>
        <p:txBody>
          <a:bodyPr spcFirstLastPara="1" wrap="square" lIns="121900" tIns="60933" rIns="121900" bIns="60933" anchor="ctr" anchorCtr="0">
            <a:noAutofit/>
          </a:bodyPr>
          <a:lstStyle/>
          <a:p>
            <a:pPr algn="ctr"/>
            <a:endParaRPr sz="6400">
              <a:solidFill>
                <a:srgbClr val="000000"/>
              </a:solidFill>
              <a:latin typeface="Calibri"/>
              <a:ea typeface="Calibri"/>
              <a:cs typeface="Calibri"/>
              <a:sym typeface="Calibri"/>
            </a:endParaRPr>
          </a:p>
        </p:txBody>
      </p:sp>
      <p:sp>
        <p:nvSpPr>
          <p:cNvPr id="91" name="Google Shape;91;p18"/>
          <p:cNvSpPr txBox="1">
            <a:spLocks noGrp="1"/>
          </p:cNvSpPr>
          <p:nvPr>
            <p:ph type="title"/>
          </p:nvPr>
        </p:nvSpPr>
        <p:spPr>
          <a:xfrm>
            <a:off x="273200" y="554667"/>
            <a:ext cx="11503200" cy="943200"/>
          </a:xfrm>
          <a:prstGeom prst="rect">
            <a:avLst/>
          </a:prstGeom>
        </p:spPr>
        <p:txBody>
          <a:bodyPr spcFirstLastPara="1" vert="horz" wrap="square" lIns="121900" tIns="121900" rIns="121900" bIns="121900" rtlCol="0" anchor="t" anchorCtr="0">
            <a:noAutofit/>
          </a:bodyPr>
          <a:lstStyle/>
          <a:p>
            <a:r>
              <a:rPr lang="en" sz="5333">
                <a:latin typeface="Arvo"/>
                <a:ea typeface="Arvo"/>
                <a:cs typeface="Arvo"/>
                <a:sym typeface="Arvo"/>
              </a:rPr>
              <a:t>Learning about Rivers</a:t>
            </a:r>
            <a:endParaRPr sz="5333">
              <a:latin typeface="Arvo"/>
              <a:ea typeface="Arvo"/>
              <a:cs typeface="Arvo"/>
              <a:sym typeface="Arvo"/>
            </a:endParaRPr>
          </a:p>
        </p:txBody>
      </p:sp>
      <p:sp>
        <p:nvSpPr>
          <p:cNvPr id="92" name="Google Shape;92;p18"/>
          <p:cNvSpPr txBox="1">
            <a:spLocks noGrp="1"/>
          </p:cNvSpPr>
          <p:nvPr>
            <p:ph type="body" idx="1"/>
          </p:nvPr>
        </p:nvSpPr>
        <p:spPr>
          <a:xfrm>
            <a:off x="273200" y="1817734"/>
            <a:ext cx="7445600" cy="4564700"/>
          </a:xfrm>
          <a:prstGeom prst="rect">
            <a:avLst/>
          </a:prstGeom>
        </p:spPr>
        <p:txBody>
          <a:bodyPr spcFirstLastPara="1" vert="horz" wrap="square" lIns="121900" tIns="121900" rIns="121900" bIns="121900" rtlCol="0" anchor="t" anchorCtr="0">
            <a:noAutofit/>
          </a:bodyPr>
          <a:lstStyle/>
          <a:p>
            <a:pPr marL="0" indent="0">
              <a:buNone/>
            </a:pPr>
            <a:r>
              <a:rPr lang="en" sz="1867" dirty="0">
                <a:latin typeface="Arvo"/>
                <a:ea typeface="Arvo"/>
                <a:cs typeface="Arvo"/>
                <a:sym typeface="Arvo"/>
              </a:rPr>
              <a:t>Words to Know! </a:t>
            </a:r>
            <a:endParaRPr sz="1867" dirty="0">
              <a:latin typeface="Arvo"/>
              <a:ea typeface="Arvo"/>
              <a:cs typeface="Arvo"/>
              <a:sym typeface="Arvo"/>
            </a:endParaRPr>
          </a:p>
          <a:p>
            <a:pPr indent="-406390">
              <a:buSzPts val="1200"/>
              <a:buFont typeface="Arvo"/>
              <a:buChar char="●"/>
            </a:pPr>
            <a:r>
              <a:rPr lang="en" sz="1867" dirty="0">
                <a:latin typeface="Arvo"/>
                <a:ea typeface="Arvo"/>
                <a:cs typeface="Arvo"/>
                <a:sym typeface="Arvo"/>
              </a:rPr>
              <a:t>A </a:t>
            </a:r>
            <a:r>
              <a:rPr lang="en" sz="1867" b="1" dirty="0">
                <a:latin typeface="Arvo"/>
                <a:ea typeface="Arvo"/>
                <a:cs typeface="Arvo"/>
                <a:sym typeface="Arvo"/>
              </a:rPr>
              <a:t>river</a:t>
            </a:r>
            <a:r>
              <a:rPr lang="en" sz="1867" dirty="0">
                <a:latin typeface="Arvo"/>
                <a:ea typeface="Arvo"/>
                <a:cs typeface="Arvo"/>
                <a:sym typeface="Arvo"/>
              </a:rPr>
              <a:t> is </a:t>
            </a:r>
            <a:r>
              <a:rPr lang="en" sz="1867" dirty="0">
                <a:solidFill>
                  <a:srgbClr val="222222"/>
                </a:solidFill>
                <a:highlight>
                  <a:srgbClr val="FFFFFF"/>
                </a:highlight>
                <a:latin typeface="Arvo"/>
                <a:ea typeface="Arvo"/>
                <a:cs typeface="Arvo"/>
                <a:sym typeface="Arvo"/>
              </a:rPr>
              <a:t>a flowing, moving stream of water. Usually a </a:t>
            </a:r>
            <a:r>
              <a:rPr lang="en" sz="1867" dirty="0">
                <a:solidFill>
                  <a:srgbClr val="222222"/>
                </a:solidFill>
                <a:latin typeface="Arvo"/>
                <a:ea typeface="Arvo"/>
                <a:cs typeface="Arvo"/>
                <a:sym typeface="Arvo"/>
              </a:rPr>
              <a:t>river</a:t>
            </a:r>
            <a:r>
              <a:rPr lang="en" sz="1867" dirty="0">
                <a:solidFill>
                  <a:srgbClr val="222222"/>
                </a:solidFill>
                <a:highlight>
                  <a:srgbClr val="FFFFFF"/>
                </a:highlight>
                <a:latin typeface="Arvo"/>
                <a:ea typeface="Arvo"/>
                <a:cs typeface="Arvo"/>
                <a:sym typeface="Arvo"/>
              </a:rPr>
              <a:t> feeds water into an ocean, lake, pond, or even another </a:t>
            </a:r>
            <a:r>
              <a:rPr lang="en" sz="1867" dirty="0">
                <a:solidFill>
                  <a:srgbClr val="222222"/>
                </a:solidFill>
                <a:latin typeface="Arvo"/>
                <a:ea typeface="Arvo"/>
                <a:cs typeface="Arvo"/>
                <a:sym typeface="Arvo"/>
              </a:rPr>
              <a:t>river</a:t>
            </a:r>
            <a:r>
              <a:rPr lang="en" sz="1867" dirty="0">
                <a:solidFill>
                  <a:srgbClr val="222222"/>
                </a:solidFill>
                <a:highlight>
                  <a:srgbClr val="FFFFFF"/>
                </a:highlight>
                <a:latin typeface="Arvo"/>
                <a:ea typeface="Arvo"/>
                <a:cs typeface="Arvo"/>
                <a:sym typeface="Arvo"/>
              </a:rPr>
              <a:t>.</a:t>
            </a:r>
            <a:endParaRPr sz="1867" dirty="0">
              <a:solidFill>
                <a:srgbClr val="222222"/>
              </a:solidFill>
              <a:highlight>
                <a:srgbClr val="FFFFFF"/>
              </a:highlight>
              <a:latin typeface="Arvo"/>
              <a:ea typeface="Arvo"/>
              <a:cs typeface="Arvo"/>
              <a:sym typeface="Arvo"/>
            </a:endParaRPr>
          </a:p>
          <a:p>
            <a:pPr lvl="1" indent="-406390">
              <a:spcBef>
                <a:spcPts val="0"/>
              </a:spcBef>
              <a:buClr>
                <a:srgbClr val="222222"/>
              </a:buClr>
              <a:buSzPts val="1200"/>
              <a:buFont typeface="Arvo"/>
              <a:buChar char="○"/>
            </a:pPr>
            <a:r>
              <a:rPr lang="en" dirty="0">
                <a:solidFill>
                  <a:srgbClr val="222222"/>
                </a:solidFill>
                <a:highlight>
                  <a:srgbClr val="FFFFFF"/>
                </a:highlight>
                <a:latin typeface="Arvo"/>
                <a:ea typeface="Arvo"/>
                <a:cs typeface="Arvo"/>
                <a:sym typeface="Arvo"/>
              </a:rPr>
              <a:t>What is a </a:t>
            </a:r>
            <a:r>
              <a:rPr lang="en" b="1" dirty="0">
                <a:solidFill>
                  <a:srgbClr val="222222"/>
                </a:solidFill>
                <a:highlight>
                  <a:srgbClr val="FFFFFF"/>
                </a:highlight>
                <a:latin typeface="Arvo"/>
                <a:ea typeface="Arvo"/>
                <a:cs typeface="Arvo"/>
                <a:sym typeface="Arvo"/>
              </a:rPr>
              <a:t>river source</a:t>
            </a:r>
            <a:r>
              <a:rPr lang="en" dirty="0">
                <a:solidFill>
                  <a:srgbClr val="222222"/>
                </a:solidFill>
                <a:highlight>
                  <a:srgbClr val="FFFFFF"/>
                </a:highlight>
                <a:latin typeface="Arvo"/>
                <a:ea typeface="Arvo"/>
                <a:cs typeface="Arvo"/>
                <a:sym typeface="Arvo"/>
              </a:rPr>
              <a:t>?</a:t>
            </a:r>
            <a:endParaRPr dirty="0">
              <a:solidFill>
                <a:srgbClr val="222222"/>
              </a:solidFill>
              <a:highlight>
                <a:srgbClr val="FFFFFF"/>
              </a:highlight>
              <a:latin typeface="Arvo"/>
              <a:ea typeface="Arvo"/>
              <a:cs typeface="Arvo"/>
              <a:sym typeface="Arvo"/>
            </a:endParaRPr>
          </a:p>
          <a:p>
            <a:pPr indent="-406390">
              <a:buClr>
                <a:schemeClr val="dk1"/>
              </a:buClr>
              <a:buSzPts val="1200"/>
              <a:buFont typeface="Arvo"/>
              <a:buChar char="●"/>
            </a:pPr>
            <a:r>
              <a:rPr lang="en" sz="1867" b="1" dirty="0">
                <a:solidFill>
                  <a:schemeClr val="dk1"/>
                </a:solidFill>
                <a:highlight>
                  <a:srgbClr val="FFFFFF"/>
                </a:highlight>
                <a:latin typeface="Arvo"/>
                <a:ea typeface="Arvo"/>
                <a:cs typeface="Arvo"/>
                <a:sym typeface="Arvo"/>
              </a:rPr>
              <a:t>Floodplains </a:t>
            </a:r>
            <a:r>
              <a:rPr lang="en" sz="1867" dirty="0">
                <a:solidFill>
                  <a:schemeClr val="dk1"/>
                </a:solidFill>
                <a:highlight>
                  <a:srgbClr val="FFFFFF"/>
                </a:highlight>
                <a:latin typeface="Arvo"/>
                <a:ea typeface="Arvo"/>
                <a:cs typeface="Arvo"/>
                <a:sym typeface="Arvo"/>
              </a:rPr>
              <a:t> are </a:t>
            </a:r>
            <a:r>
              <a:rPr lang="en" sz="1867" dirty="0">
                <a:solidFill>
                  <a:srgbClr val="222222"/>
                </a:solidFill>
                <a:highlight>
                  <a:srgbClr val="FFFFFF"/>
                </a:highlight>
                <a:latin typeface="Arvo"/>
                <a:ea typeface="Arvo"/>
                <a:cs typeface="Arvo"/>
                <a:sym typeface="Arvo"/>
              </a:rPr>
              <a:t> low flat land along a stream that is flooded when the stream overflows.</a:t>
            </a:r>
            <a:endParaRPr sz="1867" dirty="0">
              <a:solidFill>
                <a:schemeClr val="dk1"/>
              </a:solidFill>
              <a:highlight>
                <a:srgbClr val="FFFFFF"/>
              </a:highlight>
              <a:latin typeface="Arvo"/>
              <a:ea typeface="Arvo"/>
              <a:cs typeface="Arvo"/>
              <a:sym typeface="Arvo"/>
            </a:endParaRPr>
          </a:p>
          <a:p>
            <a:pPr indent="-406390">
              <a:buClr>
                <a:srgbClr val="222222"/>
              </a:buClr>
              <a:buSzPts val="1200"/>
              <a:buFont typeface="Arvo"/>
              <a:buChar char="●"/>
            </a:pPr>
            <a:r>
              <a:rPr lang="en" sz="1867" dirty="0">
                <a:solidFill>
                  <a:srgbClr val="222222"/>
                </a:solidFill>
                <a:highlight>
                  <a:srgbClr val="FFFFFF"/>
                </a:highlight>
                <a:latin typeface="Arvo"/>
                <a:ea typeface="Arvo"/>
                <a:cs typeface="Arvo"/>
                <a:sym typeface="Arvo"/>
              </a:rPr>
              <a:t>A </a:t>
            </a:r>
            <a:r>
              <a:rPr lang="en" sz="1867" b="1" dirty="0">
                <a:solidFill>
                  <a:srgbClr val="222222"/>
                </a:solidFill>
                <a:highlight>
                  <a:srgbClr val="FFFFFF"/>
                </a:highlight>
                <a:latin typeface="Arvo"/>
                <a:ea typeface="Arvo"/>
                <a:cs typeface="Arvo"/>
                <a:sym typeface="Arvo"/>
              </a:rPr>
              <a:t>drainage basin</a:t>
            </a:r>
            <a:r>
              <a:rPr lang="en" sz="1867" dirty="0">
                <a:solidFill>
                  <a:srgbClr val="222222"/>
                </a:solidFill>
                <a:highlight>
                  <a:srgbClr val="FFFFFF"/>
                </a:highlight>
                <a:latin typeface="Arvo"/>
                <a:ea typeface="Arvo"/>
                <a:cs typeface="Arvo"/>
                <a:sym typeface="Arvo"/>
              </a:rPr>
              <a:t> or </a:t>
            </a:r>
            <a:r>
              <a:rPr lang="en" sz="1867" b="1" dirty="0">
                <a:solidFill>
                  <a:srgbClr val="222222"/>
                </a:solidFill>
                <a:latin typeface="Arvo"/>
                <a:ea typeface="Arvo"/>
                <a:cs typeface="Arvo"/>
                <a:sym typeface="Arvo"/>
              </a:rPr>
              <a:t>watershed</a:t>
            </a:r>
            <a:r>
              <a:rPr lang="en" sz="1867" dirty="0">
                <a:solidFill>
                  <a:srgbClr val="222222"/>
                </a:solidFill>
                <a:highlight>
                  <a:srgbClr val="FFFFFF"/>
                </a:highlight>
                <a:latin typeface="Arvo"/>
                <a:ea typeface="Arvo"/>
                <a:cs typeface="Arvo"/>
                <a:sym typeface="Arvo"/>
              </a:rPr>
              <a:t> is an area of land where all of the water that is under it, or drains off of it collects into the same place (e.g. The River).</a:t>
            </a:r>
            <a:endParaRPr sz="1867" dirty="0">
              <a:solidFill>
                <a:srgbClr val="222222"/>
              </a:solidFill>
              <a:highlight>
                <a:srgbClr val="FFFFFF"/>
              </a:highlight>
              <a:latin typeface="Arvo"/>
              <a:ea typeface="Arvo"/>
              <a:cs typeface="Arvo"/>
              <a:sym typeface="Arvo"/>
            </a:endParaRPr>
          </a:p>
          <a:p>
            <a:pPr indent="-406390">
              <a:buClr>
                <a:srgbClr val="222222"/>
              </a:buClr>
              <a:buSzPts val="1200"/>
              <a:buFont typeface="Arvo"/>
              <a:buChar char="●"/>
            </a:pPr>
            <a:r>
              <a:rPr lang="en" sz="1867" dirty="0">
                <a:solidFill>
                  <a:srgbClr val="222222"/>
                </a:solidFill>
                <a:highlight>
                  <a:srgbClr val="FFFFFF"/>
                </a:highlight>
                <a:latin typeface="Arvo"/>
                <a:ea typeface="Arvo"/>
                <a:cs typeface="Arvo"/>
                <a:sym typeface="Arvo"/>
              </a:rPr>
              <a:t>A </a:t>
            </a:r>
            <a:r>
              <a:rPr lang="en" sz="1867" b="1" dirty="0">
                <a:solidFill>
                  <a:srgbClr val="222222"/>
                </a:solidFill>
                <a:latin typeface="Arvo"/>
                <a:ea typeface="Arvo"/>
                <a:cs typeface="Arvo"/>
                <a:sym typeface="Arvo"/>
              </a:rPr>
              <a:t>tributary</a:t>
            </a:r>
            <a:r>
              <a:rPr lang="en" sz="1867" dirty="0">
                <a:solidFill>
                  <a:srgbClr val="222222"/>
                </a:solidFill>
                <a:highlight>
                  <a:srgbClr val="FFFFFF"/>
                </a:highlight>
                <a:latin typeface="Arvo"/>
                <a:ea typeface="Arvo"/>
                <a:cs typeface="Arvo"/>
                <a:sym typeface="Arvo"/>
              </a:rPr>
              <a:t> is a stream or </a:t>
            </a:r>
            <a:r>
              <a:rPr lang="en" sz="1867" b="1" dirty="0">
                <a:solidFill>
                  <a:srgbClr val="222222"/>
                </a:solidFill>
                <a:latin typeface="Arvo"/>
                <a:ea typeface="Arvo"/>
                <a:cs typeface="Arvo"/>
                <a:sym typeface="Arvo"/>
              </a:rPr>
              <a:t>river</a:t>
            </a:r>
            <a:r>
              <a:rPr lang="en" sz="1867" dirty="0">
                <a:solidFill>
                  <a:srgbClr val="222222"/>
                </a:solidFill>
                <a:highlight>
                  <a:srgbClr val="FFFFFF"/>
                </a:highlight>
                <a:latin typeface="Arvo"/>
                <a:ea typeface="Arvo"/>
                <a:cs typeface="Arvo"/>
                <a:sym typeface="Arvo"/>
              </a:rPr>
              <a:t> that flows into and joins a main </a:t>
            </a:r>
            <a:r>
              <a:rPr lang="en" sz="1867" b="1" dirty="0">
                <a:solidFill>
                  <a:srgbClr val="222222"/>
                </a:solidFill>
                <a:latin typeface="Arvo"/>
                <a:ea typeface="Arvo"/>
                <a:cs typeface="Arvo"/>
                <a:sym typeface="Arvo"/>
              </a:rPr>
              <a:t>river</a:t>
            </a:r>
            <a:r>
              <a:rPr lang="en" sz="1867" dirty="0">
                <a:solidFill>
                  <a:srgbClr val="222222"/>
                </a:solidFill>
                <a:highlight>
                  <a:srgbClr val="FFFFFF"/>
                </a:highlight>
                <a:latin typeface="Arvo"/>
                <a:ea typeface="Arvo"/>
                <a:cs typeface="Arvo"/>
                <a:sym typeface="Arvo"/>
              </a:rPr>
              <a:t>. It does not flow directly into the sea. </a:t>
            </a:r>
            <a:endParaRPr sz="1867" dirty="0">
              <a:solidFill>
                <a:srgbClr val="222222"/>
              </a:solidFill>
              <a:highlight>
                <a:srgbClr val="FFFFFF"/>
              </a:highlight>
              <a:latin typeface="Arvo"/>
              <a:ea typeface="Arvo"/>
              <a:cs typeface="Arvo"/>
              <a:sym typeface="Arvo"/>
            </a:endParaRPr>
          </a:p>
          <a:p>
            <a:pPr indent="-406390">
              <a:buClr>
                <a:srgbClr val="222222"/>
              </a:buClr>
              <a:buSzPts val="1200"/>
              <a:buFont typeface="Arvo"/>
              <a:buChar char="●"/>
            </a:pPr>
            <a:r>
              <a:rPr lang="en" sz="1867" dirty="0">
                <a:solidFill>
                  <a:srgbClr val="222222"/>
                </a:solidFill>
                <a:highlight>
                  <a:srgbClr val="FFFFFF"/>
                </a:highlight>
                <a:latin typeface="Arvo"/>
                <a:ea typeface="Arvo"/>
                <a:cs typeface="Arvo"/>
                <a:sym typeface="Arvo"/>
              </a:rPr>
              <a:t>A </a:t>
            </a:r>
            <a:r>
              <a:rPr lang="en" sz="1867" b="1" dirty="0">
                <a:solidFill>
                  <a:srgbClr val="222222"/>
                </a:solidFill>
                <a:highlight>
                  <a:srgbClr val="FFFFFF"/>
                </a:highlight>
                <a:latin typeface="Arvo"/>
                <a:ea typeface="Arvo"/>
                <a:cs typeface="Arvo"/>
                <a:sym typeface="Arvo"/>
              </a:rPr>
              <a:t>meander</a:t>
            </a:r>
            <a:r>
              <a:rPr lang="en" sz="1867" dirty="0">
                <a:solidFill>
                  <a:srgbClr val="222222"/>
                </a:solidFill>
                <a:highlight>
                  <a:srgbClr val="FFFFFF"/>
                </a:highlight>
                <a:latin typeface="Arvo"/>
                <a:ea typeface="Arvo"/>
                <a:cs typeface="Arvo"/>
                <a:sym typeface="Arvo"/>
              </a:rPr>
              <a:t> is a curve in a stream or river.</a:t>
            </a:r>
            <a:endParaRPr sz="1867" b="1" dirty="0">
              <a:solidFill>
                <a:srgbClr val="222222"/>
              </a:solidFill>
              <a:highlight>
                <a:srgbClr val="FFFFFF"/>
              </a:highlight>
              <a:latin typeface="Arvo"/>
              <a:ea typeface="Arvo"/>
              <a:cs typeface="Arvo"/>
              <a:sym typeface="Arvo"/>
            </a:endParaRPr>
          </a:p>
          <a:p>
            <a:pPr indent="-406390">
              <a:buClr>
                <a:srgbClr val="222222"/>
              </a:buClr>
              <a:buSzPts val="1200"/>
              <a:buFont typeface="Arvo"/>
              <a:buChar char="●"/>
            </a:pPr>
            <a:r>
              <a:rPr lang="en" sz="1867" dirty="0">
                <a:solidFill>
                  <a:srgbClr val="222222"/>
                </a:solidFill>
                <a:highlight>
                  <a:srgbClr val="FFFFFF"/>
                </a:highlight>
                <a:latin typeface="Arvo"/>
                <a:ea typeface="Arvo"/>
                <a:cs typeface="Arvo"/>
                <a:sym typeface="Arvo"/>
              </a:rPr>
              <a:t>A </a:t>
            </a:r>
            <a:r>
              <a:rPr lang="en" sz="1867" b="1" dirty="0">
                <a:solidFill>
                  <a:srgbClr val="222222"/>
                </a:solidFill>
                <a:highlight>
                  <a:srgbClr val="FFFFFF"/>
                </a:highlight>
                <a:latin typeface="Arvo"/>
                <a:ea typeface="Arvo"/>
                <a:cs typeface="Arvo"/>
                <a:sym typeface="Arvo"/>
              </a:rPr>
              <a:t>river delta </a:t>
            </a:r>
            <a:r>
              <a:rPr lang="en" sz="1867" dirty="0">
                <a:solidFill>
                  <a:srgbClr val="222222"/>
                </a:solidFill>
                <a:highlight>
                  <a:srgbClr val="FFFFFF"/>
                </a:highlight>
                <a:latin typeface="Arvo"/>
                <a:ea typeface="Arvo"/>
                <a:cs typeface="Arvo"/>
                <a:sym typeface="Arvo"/>
              </a:rPr>
              <a:t>forms from deposition of sediment carried by a </a:t>
            </a:r>
            <a:r>
              <a:rPr lang="en" sz="1867" dirty="0">
                <a:solidFill>
                  <a:srgbClr val="222222"/>
                </a:solidFill>
                <a:latin typeface="Arvo"/>
                <a:ea typeface="Arvo"/>
                <a:cs typeface="Arvo"/>
                <a:sym typeface="Arvo"/>
              </a:rPr>
              <a:t>river</a:t>
            </a:r>
            <a:r>
              <a:rPr lang="en" sz="1867" b="1" dirty="0">
                <a:solidFill>
                  <a:srgbClr val="222222"/>
                </a:solidFill>
                <a:latin typeface="Arvo"/>
                <a:ea typeface="Arvo"/>
                <a:cs typeface="Arvo"/>
                <a:sym typeface="Arvo"/>
              </a:rPr>
              <a:t> </a:t>
            </a:r>
            <a:r>
              <a:rPr lang="en" sz="1867" dirty="0">
                <a:solidFill>
                  <a:srgbClr val="222222"/>
                </a:solidFill>
                <a:highlight>
                  <a:srgbClr val="FFFFFF"/>
                </a:highlight>
                <a:latin typeface="Arvo"/>
                <a:ea typeface="Arvo"/>
                <a:cs typeface="Arvo"/>
                <a:sym typeface="Arvo"/>
              </a:rPr>
              <a:t>as the flow leaves its mouth and enters slower-moving water. This occurs where a </a:t>
            </a:r>
            <a:r>
              <a:rPr lang="en" sz="1867" dirty="0">
                <a:solidFill>
                  <a:srgbClr val="222222"/>
                </a:solidFill>
                <a:latin typeface="Arvo"/>
                <a:ea typeface="Arvo"/>
                <a:cs typeface="Arvo"/>
                <a:sym typeface="Arvo"/>
              </a:rPr>
              <a:t>river</a:t>
            </a:r>
            <a:r>
              <a:rPr lang="en" sz="1867" dirty="0">
                <a:solidFill>
                  <a:srgbClr val="222222"/>
                </a:solidFill>
                <a:highlight>
                  <a:srgbClr val="FFFFFF"/>
                </a:highlight>
                <a:latin typeface="Arvo"/>
                <a:ea typeface="Arvo"/>
                <a:cs typeface="Arvo"/>
                <a:sym typeface="Arvo"/>
              </a:rPr>
              <a:t> enters an ocean, sea, estuary, lake, or reservoir.</a:t>
            </a:r>
            <a:endParaRPr sz="1867" dirty="0">
              <a:solidFill>
                <a:srgbClr val="222222"/>
              </a:solidFill>
              <a:highlight>
                <a:srgbClr val="FFFFFF"/>
              </a:highlight>
              <a:latin typeface="Arvo"/>
              <a:ea typeface="Arvo"/>
              <a:cs typeface="Arvo"/>
              <a:sym typeface="Arvo"/>
            </a:endParaRPr>
          </a:p>
          <a:p>
            <a:pPr marL="0" indent="0">
              <a:lnSpc>
                <a:spcPct val="115000"/>
              </a:lnSpc>
              <a:spcBef>
                <a:spcPts val="2133"/>
              </a:spcBef>
              <a:buNone/>
            </a:pPr>
            <a:endParaRPr sz="1467" dirty="0">
              <a:solidFill>
                <a:srgbClr val="333333"/>
              </a:solidFill>
              <a:highlight>
                <a:srgbClr val="FFFFFF"/>
              </a:highlight>
              <a:latin typeface="Arvo"/>
              <a:ea typeface="Arvo"/>
              <a:cs typeface="Arvo"/>
              <a:sym typeface="Arvo"/>
            </a:endParaRPr>
          </a:p>
          <a:p>
            <a:pPr indent="0">
              <a:spcBef>
                <a:spcPts val="2133"/>
              </a:spcBef>
              <a:buNone/>
            </a:pPr>
            <a:endParaRPr dirty="0"/>
          </a:p>
          <a:p>
            <a:pPr marL="0" indent="0">
              <a:spcBef>
                <a:spcPts val="2133"/>
              </a:spcBef>
              <a:spcAft>
                <a:spcPts val="2133"/>
              </a:spcAft>
              <a:buNone/>
            </a:pPr>
            <a:endParaRPr dirty="0"/>
          </a:p>
        </p:txBody>
      </p:sp>
      <p:pic>
        <p:nvPicPr>
          <p:cNvPr id="93" name="Google Shape;93;p18"/>
          <p:cNvPicPr preferRelativeResize="0"/>
          <p:nvPr/>
        </p:nvPicPr>
        <p:blipFill>
          <a:blip r:embed="rId3">
            <a:alphaModFix/>
          </a:blip>
          <a:stretch>
            <a:fillRect/>
          </a:stretch>
        </p:blipFill>
        <p:spPr>
          <a:xfrm>
            <a:off x="7780800" y="2020933"/>
            <a:ext cx="4208000" cy="443881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9"/>
          <p:cNvSpPr/>
          <p:nvPr/>
        </p:nvSpPr>
        <p:spPr>
          <a:xfrm>
            <a:off x="0" y="347733"/>
            <a:ext cx="12192000" cy="1470000"/>
          </a:xfrm>
          <a:prstGeom prst="rect">
            <a:avLst/>
          </a:prstGeom>
          <a:solidFill>
            <a:srgbClr val="D45836"/>
          </a:solidFill>
          <a:ln>
            <a:noFill/>
          </a:ln>
        </p:spPr>
        <p:txBody>
          <a:bodyPr spcFirstLastPara="1" wrap="square" lIns="121900" tIns="60933" rIns="121900" bIns="60933" anchor="ctr" anchorCtr="0">
            <a:noAutofit/>
          </a:bodyPr>
          <a:lstStyle/>
          <a:p>
            <a:pPr algn="ctr"/>
            <a:endParaRPr sz="6400">
              <a:solidFill>
                <a:srgbClr val="000000"/>
              </a:solidFill>
              <a:latin typeface="Calibri"/>
              <a:ea typeface="Calibri"/>
              <a:cs typeface="Calibri"/>
              <a:sym typeface="Calibri"/>
            </a:endParaRPr>
          </a:p>
        </p:txBody>
      </p:sp>
      <p:sp>
        <p:nvSpPr>
          <p:cNvPr id="99" name="Google Shape;99;p19"/>
          <p:cNvSpPr txBox="1">
            <a:spLocks noGrp="1"/>
          </p:cNvSpPr>
          <p:nvPr>
            <p:ph type="title"/>
          </p:nvPr>
        </p:nvSpPr>
        <p:spPr>
          <a:xfrm>
            <a:off x="273200" y="554667"/>
            <a:ext cx="11503200" cy="943200"/>
          </a:xfrm>
          <a:prstGeom prst="rect">
            <a:avLst/>
          </a:prstGeom>
        </p:spPr>
        <p:txBody>
          <a:bodyPr spcFirstLastPara="1" vert="horz" wrap="square" lIns="121900" tIns="121900" rIns="121900" bIns="121900" rtlCol="0" anchor="t" anchorCtr="0">
            <a:noAutofit/>
          </a:bodyPr>
          <a:lstStyle/>
          <a:p>
            <a:r>
              <a:rPr lang="en" sz="5333">
                <a:latin typeface="Arvo"/>
                <a:ea typeface="Arvo"/>
                <a:cs typeface="Arvo"/>
                <a:sym typeface="Arvo"/>
              </a:rPr>
              <a:t>Mississippi River</a:t>
            </a:r>
            <a:endParaRPr sz="5333">
              <a:latin typeface="Arvo"/>
              <a:ea typeface="Arvo"/>
              <a:cs typeface="Arvo"/>
              <a:sym typeface="Arvo"/>
            </a:endParaRPr>
          </a:p>
        </p:txBody>
      </p:sp>
      <p:sp>
        <p:nvSpPr>
          <p:cNvPr id="100" name="Google Shape;100;p19"/>
          <p:cNvSpPr txBox="1">
            <a:spLocks noGrp="1"/>
          </p:cNvSpPr>
          <p:nvPr>
            <p:ph type="body" idx="1"/>
          </p:nvPr>
        </p:nvSpPr>
        <p:spPr>
          <a:xfrm>
            <a:off x="0" y="1735667"/>
            <a:ext cx="8500997" cy="4985600"/>
          </a:xfrm>
          <a:prstGeom prst="rect">
            <a:avLst/>
          </a:prstGeom>
        </p:spPr>
        <p:txBody>
          <a:bodyPr spcFirstLastPara="1" vert="horz" wrap="square" lIns="121900" tIns="121900" rIns="121900" bIns="121900" rtlCol="0" anchor="t" anchorCtr="0">
            <a:noAutofit/>
          </a:bodyPr>
          <a:lstStyle/>
          <a:p>
            <a:pPr indent="-406390">
              <a:buClr>
                <a:srgbClr val="222222"/>
              </a:buClr>
              <a:buSzPts val="1200"/>
              <a:buFont typeface="Arvo"/>
              <a:buChar char="●"/>
            </a:pPr>
            <a:r>
              <a:rPr lang="en" sz="1600" dirty="0">
                <a:solidFill>
                  <a:srgbClr val="222222"/>
                </a:solidFill>
                <a:highlight>
                  <a:srgbClr val="FFFFFF"/>
                </a:highlight>
                <a:latin typeface="Arvo"/>
                <a:ea typeface="Arvo"/>
                <a:cs typeface="Arvo"/>
                <a:sym typeface="Arvo"/>
              </a:rPr>
              <a:t>Geography</a:t>
            </a:r>
            <a:endParaRPr sz="1600" dirty="0">
              <a:solidFill>
                <a:srgbClr val="222222"/>
              </a:solidFill>
              <a:highlight>
                <a:srgbClr val="FFFFFF"/>
              </a:highlight>
              <a:latin typeface="Arvo"/>
              <a:ea typeface="Arvo"/>
              <a:cs typeface="Arvo"/>
              <a:sym typeface="Arvo"/>
            </a:endParaRPr>
          </a:p>
          <a:p>
            <a:pPr lvl="1" indent="-397923">
              <a:spcBef>
                <a:spcPts val="0"/>
              </a:spcBef>
              <a:buClr>
                <a:srgbClr val="222222"/>
              </a:buClr>
              <a:buSzPts val="1100"/>
              <a:buFont typeface="Arvo"/>
              <a:buChar char="○"/>
            </a:pPr>
            <a:r>
              <a:rPr lang="en" sz="1600" dirty="0">
                <a:solidFill>
                  <a:schemeClr val="dk1"/>
                </a:solidFill>
                <a:highlight>
                  <a:srgbClr val="FFFFFF"/>
                </a:highlight>
                <a:latin typeface="Arvo"/>
                <a:ea typeface="Arvo"/>
                <a:cs typeface="Arvo"/>
                <a:sym typeface="Arvo"/>
              </a:rPr>
              <a:t>The Mississippi River basin was formed by glaciers millions of years ago.</a:t>
            </a:r>
            <a:endParaRPr sz="1600" b="1" dirty="0">
              <a:solidFill>
                <a:srgbClr val="333333"/>
              </a:solidFill>
              <a:highlight>
                <a:srgbClr val="FFFFFF"/>
              </a:highlight>
              <a:latin typeface="Arvo"/>
              <a:ea typeface="Arvo"/>
              <a:cs typeface="Arvo"/>
              <a:sym typeface="Arvo"/>
            </a:endParaRPr>
          </a:p>
          <a:p>
            <a:pPr lvl="1" indent="-397923">
              <a:spcBef>
                <a:spcPts val="0"/>
              </a:spcBef>
              <a:buClr>
                <a:srgbClr val="222222"/>
              </a:buClr>
              <a:buSzPts val="1100"/>
              <a:buFont typeface="Arvo"/>
              <a:buChar char="○"/>
            </a:pPr>
            <a:r>
              <a:rPr lang="en" sz="1600" b="1" dirty="0">
                <a:solidFill>
                  <a:srgbClr val="333333"/>
                </a:solidFill>
                <a:highlight>
                  <a:srgbClr val="FFFFFF"/>
                </a:highlight>
                <a:latin typeface="Arvo"/>
                <a:ea typeface="Arvo"/>
                <a:cs typeface="Arvo"/>
                <a:sym typeface="Arvo"/>
              </a:rPr>
              <a:t>Lake Itasca</a:t>
            </a:r>
            <a:r>
              <a:rPr lang="en" sz="1600" dirty="0">
                <a:solidFill>
                  <a:srgbClr val="333333"/>
                </a:solidFill>
                <a:highlight>
                  <a:srgbClr val="FFFFFF"/>
                </a:highlight>
                <a:latin typeface="Arvo"/>
                <a:ea typeface="Arvo"/>
                <a:cs typeface="Arvo"/>
                <a:sym typeface="Arvo"/>
              </a:rPr>
              <a:t> in Minnesota is the primary source of the river.</a:t>
            </a:r>
            <a:endParaRPr sz="1600" dirty="0">
              <a:solidFill>
                <a:srgbClr val="333333"/>
              </a:solidFill>
              <a:highlight>
                <a:srgbClr val="FFFFFF"/>
              </a:highlight>
              <a:latin typeface="Arvo"/>
              <a:ea typeface="Arvo"/>
              <a:cs typeface="Arvo"/>
              <a:sym typeface="Arvo"/>
            </a:endParaRPr>
          </a:p>
          <a:p>
            <a:pPr lvl="1" indent="-397923">
              <a:spcBef>
                <a:spcPts val="0"/>
              </a:spcBef>
              <a:buClr>
                <a:srgbClr val="333333"/>
              </a:buClr>
              <a:buSzPts val="1100"/>
              <a:buFont typeface="Arvo"/>
              <a:buChar char="○"/>
            </a:pPr>
            <a:r>
              <a:rPr lang="en" sz="1600" dirty="0">
                <a:solidFill>
                  <a:srgbClr val="333333"/>
                </a:solidFill>
                <a:highlight>
                  <a:srgbClr val="FFFFFF"/>
                </a:highlight>
                <a:latin typeface="Arvo"/>
                <a:ea typeface="Arvo"/>
                <a:cs typeface="Arvo"/>
                <a:sym typeface="Arvo"/>
              </a:rPr>
              <a:t>The Mississippi River empties into the </a:t>
            </a:r>
            <a:r>
              <a:rPr lang="en" sz="1600" b="1" dirty="0">
                <a:solidFill>
                  <a:srgbClr val="333333"/>
                </a:solidFill>
                <a:highlight>
                  <a:srgbClr val="FFFFFF"/>
                </a:highlight>
                <a:latin typeface="Arvo"/>
                <a:ea typeface="Arvo"/>
                <a:cs typeface="Arvo"/>
                <a:sym typeface="Arvo"/>
              </a:rPr>
              <a:t>Gulf of Mexico</a:t>
            </a:r>
            <a:r>
              <a:rPr lang="en" sz="1600" dirty="0">
                <a:solidFill>
                  <a:srgbClr val="333333"/>
                </a:solidFill>
                <a:highlight>
                  <a:srgbClr val="FFFFFF"/>
                </a:highlight>
                <a:latin typeface="Arvo"/>
                <a:ea typeface="Arvo"/>
                <a:cs typeface="Arvo"/>
                <a:sym typeface="Arvo"/>
              </a:rPr>
              <a:t>. </a:t>
            </a:r>
            <a:endParaRPr sz="1600" dirty="0">
              <a:solidFill>
                <a:srgbClr val="333333"/>
              </a:solidFill>
              <a:highlight>
                <a:srgbClr val="FFFFFF"/>
              </a:highlight>
              <a:latin typeface="Arvo"/>
              <a:ea typeface="Arvo"/>
              <a:cs typeface="Arvo"/>
              <a:sym typeface="Arvo"/>
            </a:endParaRPr>
          </a:p>
          <a:p>
            <a:pPr lvl="1" indent="-397923">
              <a:spcBef>
                <a:spcPts val="0"/>
              </a:spcBef>
              <a:buClr>
                <a:srgbClr val="333333"/>
              </a:buClr>
              <a:buSzPts val="1100"/>
              <a:buFont typeface="Arvo"/>
              <a:buChar char="○"/>
            </a:pPr>
            <a:r>
              <a:rPr lang="en" sz="1600" dirty="0">
                <a:solidFill>
                  <a:srgbClr val="333333"/>
                </a:solidFill>
                <a:highlight>
                  <a:srgbClr val="FFFFFF"/>
                </a:highlight>
                <a:latin typeface="Arvo"/>
                <a:ea typeface="Arvo"/>
                <a:cs typeface="Arvo"/>
                <a:sym typeface="Arvo"/>
              </a:rPr>
              <a:t>It has the second largest watershed in the world!</a:t>
            </a:r>
            <a:endParaRPr sz="1600" dirty="0">
              <a:solidFill>
                <a:srgbClr val="333333"/>
              </a:solidFill>
              <a:highlight>
                <a:srgbClr val="FFFFFF"/>
              </a:highlight>
              <a:latin typeface="Arvo"/>
              <a:ea typeface="Arvo"/>
              <a:cs typeface="Arvo"/>
              <a:sym typeface="Arvo"/>
            </a:endParaRPr>
          </a:p>
          <a:p>
            <a:pPr indent="-397923">
              <a:buClr>
                <a:srgbClr val="333333"/>
              </a:buClr>
              <a:buSzPts val="1100"/>
              <a:buFont typeface="Arvo"/>
              <a:buChar char="●"/>
            </a:pPr>
            <a:r>
              <a:rPr lang="en" sz="1600" dirty="0">
                <a:solidFill>
                  <a:srgbClr val="333333"/>
                </a:solidFill>
                <a:highlight>
                  <a:srgbClr val="FFFFFF"/>
                </a:highlight>
                <a:latin typeface="Arvo"/>
                <a:ea typeface="Arvo"/>
                <a:cs typeface="Arvo"/>
                <a:sym typeface="Arvo"/>
              </a:rPr>
              <a:t>History</a:t>
            </a:r>
            <a:endParaRPr sz="1600" dirty="0">
              <a:solidFill>
                <a:srgbClr val="333333"/>
              </a:solidFill>
              <a:highlight>
                <a:srgbClr val="FFFFFF"/>
              </a:highlight>
              <a:latin typeface="Arvo"/>
              <a:ea typeface="Arvo"/>
              <a:cs typeface="Arvo"/>
              <a:sym typeface="Arvo"/>
            </a:endParaRPr>
          </a:p>
          <a:p>
            <a:pPr lvl="1" indent="-397923">
              <a:spcBef>
                <a:spcPts val="0"/>
              </a:spcBef>
              <a:buClr>
                <a:srgbClr val="333333"/>
              </a:buClr>
              <a:buSzPts val="1100"/>
              <a:buFont typeface="Arvo"/>
              <a:buChar char="○"/>
            </a:pPr>
            <a:r>
              <a:rPr lang="en" sz="1600" dirty="0">
                <a:solidFill>
                  <a:srgbClr val="333333"/>
                </a:solidFill>
                <a:highlight>
                  <a:srgbClr val="FFFFFF"/>
                </a:highlight>
                <a:latin typeface="Arvo"/>
                <a:ea typeface="Arvo"/>
                <a:cs typeface="Arvo"/>
                <a:sym typeface="Arvo"/>
              </a:rPr>
              <a:t>The word “Mississippi” comes from the word “</a:t>
            </a:r>
            <a:r>
              <a:rPr lang="en" sz="1600" dirty="0" err="1">
                <a:solidFill>
                  <a:srgbClr val="333333"/>
                </a:solidFill>
                <a:highlight>
                  <a:srgbClr val="FFFFFF"/>
                </a:highlight>
                <a:latin typeface="Arvo"/>
                <a:ea typeface="Arvo"/>
                <a:cs typeface="Arvo"/>
                <a:sym typeface="Arvo"/>
              </a:rPr>
              <a:t>Messipi</a:t>
            </a:r>
            <a:r>
              <a:rPr lang="en" sz="1600" dirty="0">
                <a:solidFill>
                  <a:srgbClr val="333333"/>
                </a:solidFill>
                <a:highlight>
                  <a:srgbClr val="FFFFFF"/>
                </a:highlight>
                <a:latin typeface="Arvo"/>
                <a:ea typeface="Arvo"/>
                <a:cs typeface="Arvo"/>
                <a:sym typeface="Arvo"/>
              </a:rPr>
              <a:t>” which means </a:t>
            </a:r>
            <a:r>
              <a:rPr lang="en" sz="1600" b="1" dirty="0">
                <a:solidFill>
                  <a:srgbClr val="333333"/>
                </a:solidFill>
                <a:highlight>
                  <a:srgbClr val="FFFFFF"/>
                </a:highlight>
                <a:latin typeface="Arvo"/>
                <a:ea typeface="Arvo"/>
                <a:cs typeface="Arvo"/>
                <a:sym typeface="Arvo"/>
              </a:rPr>
              <a:t>“Big River”</a:t>
            </a:r>
            <a:r>
              <a:rPr lang="en" sz="1600" dirty="0">
                <a:solidFill>
                  <a:srgbClr val="333333"/>
                </a:solidFill>
                <a:highlight>
                  <a:srgbClr val="FFFFFF"/>
                </a:highlight>
                <a:latin typeface="Arvo"/>
                <a:ea typeface="Arvo"/>
                <a:cs typeface="Arvo"/>
                <a:sym typeface="Arvo"/>
              </a:rPr>
              <a:t> in </a:t>
            </a:r>
            <a:r>
              <a:rPr lang="en" sz="1600" dirty="0" err="1">
                <a:solidFill>
                  <a:srgbClr val="333333"/>
                </a:solidFill>
                <a:highlight>
                  <a:srgbClr val="FFFFFF"/>
                </a:highlight>
                <a:latin typeface="Arvo"/>
                <a:ea typeface="Arvo"/>
                <a:cs typeface="Arvo"/>
                <a:sym typeface="Arvo"/>
              </a:rPr>
              <a:t>Ojibwe</a:t>
            </a:r>
            <a:r>
              <a:rPr lang="en" sz="1600" dirty="0">
                <a:solidFill>
                  <a:srgbClr val="333333"/>
                </a:solidFill>
                <a:highlight>
                  <a:srgbClr val="FFFFFF"/>
                </a:highlight>
                <a:latin typeface="Arvo"/>
                <a:ea typeface="Arvo"/>
                <a:cs typeface="Arvo"/>
                <a:sym typeface="Arvo"/>
              </a:rPr>
              <a:t>. </a:t>
            </a:r>
            <a:endParaRPr sz="1600" dirty="0">
              <a:solidFill>
                <a:srgbClr val="333333"/>
              </a:solidFill>
              <a:highlight>
                <a:srgbClr val="FFFFFF"/>
              </a:highlight>
              <a:latin typeface="Arvo"/>
              <a:ea typeface="Arvo"/>
              <a:cs typeface="Arvo"/>
              <a:sym typeface="Arvo"/>
            </a:endParaRPr>
          </a:p>
          <a:p>
            <a:pPr lvl="1" indent="-397923">
              <a:spcBef>
                <a:spcPts val="0"/>
              </a:spcBef>
              <a:buClr>
                <a:srgbClr val="333333"/>
              </a:buClr>
              <a:buSzPts val="1100"/>
              <a:buFont typeface="Arvo"/>
              <a:buChar char="○"/>
            </a:pPr>
            <a:r>
              <a:rPr lang="en" sz="1600" dirty="0">
                <a:solidFill>
                  <a:srgbClr val="333333"/>
                </a:solidFill>
                <a:highlight>
                  <a:srgbClr val="FFFFFF"/>
                </a:highlight>
                <a:latin typeface="Arvo"/>
                <a:ea typeface="Arvo"/>
                <a:cs typeface="Arvo"/>
                <a:sym typeface="Arvo"/>
              </a:rPr>
              <a:t>Native Americans used the river for transportation, hunting, and fishing. </a:t>
            </a:r>
            <a:endParaRPr sz="1600" dirty="0">
              <a:solidFill>
                <a:srgbClr val="333333"/>
              </a:solidFill>
              <a:highlight>
                <a:srgbClr val="FFFFFF"/>
              </a:highlight>
              <a:latin typeface="Arvo"/>
              <a:ea typeface="Arvo"/>
              <a:cs typeface="Arvo"/>
              <a:sym typeface="Arvo"/>
            </a:endParaRPr>
          </a:p>
          <a:p>
            <a:pPr lvl="1" indent="-397923">
              <a:spcBef>
                <a:spcPts val="0"/>
              </a:spcBef>
              <a:buClr>
                <a:srgbClr val="333333"/>
              </a:buClr>
              <a:buSzPts val="1100"/>
              <a:buFont typeface="Arvo"/>
              <a:buChar char="○"/>
            </a:pPr>
            <a:r>
              <a:rPr lang="en" sz="1600" dirty="0">
                <a:solidFill>
                  <a:schemeClr val="dk1"/>
                </a:solidFill>
                <a:highlight>
                  <a:srgbClr val="FFFFFF"/>
                </a:highlight>
                <a:latin typeface="Arvo"/>
                <a:ea typeface="Arvo"/>
                <a:cs typeface="Arvo"/>
                <a:sym typeface="Arvo"/>
              </a:rPr>
              <a:t>The river was our nation's western border until , and expansion west of it was a turning point in our history.</a:t>
            </a:r>
            <a:endParaRPr sz="1600" dirty="0">
              <a:solidFill>
                <a:schemeClr val="dk1"/>
              </a:solidFill>
              <a:highlight>
                <a:srgbClr val="FFFFFF"/>
              </a:highlight>
              <a:latin typeface="Arvo"/>
              <a:ea typeface="Arvo"/>
              <a:cs typeface="Arvo"/>
              <a:sym typeface="Arvo"/>
            </a:endParaRPr>
          </a:p>
          <a:p>
            <a:pPr lvl="2" indent="-397923">
              <a:spcBef>
                <a:spcPts val="0"/>
              </a:spcBef>
              <a:buClr>
                <a:schemeClr val="dk1"/>
              </a:buClr>
              <a:buSzPts val="1100"/>
              <a:buFont typeface="Verdana"/>
              <a:buChar char="■"/>
            </a:pPr>
            <a:r>
              <a:rPr lang="en" sz="1600" b="1" dirty="0">
                <a:solidFill>
                  <a:schemeClr val="dk1"/>
                </a:solidFill>
                <a:highlight>
                  <a:srgbClr val="FFFFFF"/>
                </a:highlight>
                <a:latin typeface="Arvo"/>
                <a:ea typeface="Arvo"/>
                <a:cs typeface="Arvo"/>
                <a:sym typeface="Arvo"/>
              </a:rPr>
              <a:t>The Louisiana Purchase (1803)</a:t>
            </a:r>
            <a:r>
              <a:rPr lang="en" sz="1600" dirty="0">
                <a:solidFill>
                  <a:schemeClr val="dk1"/>
                </a:solidFill>
                <a:highlight>
                  <a:srgbClr val="FFFFFF"/>
                </a:highlight>
                <a:latin typeface="Arvo"/>
                <a:ea typeface="Arvo"/>
                <a:cs typeface="Arvo"/>
                <a:sym typeface="Arvo"/>
              </a:rPr>
              <a:t>: The U.S. gained land west of the Mississippi River from France</a:t>
            </a:r>
            <a:endParaRPr sz="1600" dirty="0">
              <a:solidFill>
                <a:schemeClr val="dk1"/>
              </a:solidFill>
              <a:highlight>
                <a:srgbClr val="FFFFFF"/>
              </a:highlight>
              <a:latin typeface="Arvo"/>
              <a:ea typeface="Arvo"/>
              <a:cs typeface="Arvo"/>
              <a:sym typeface="Arvo"/>
            </a:endParaRPr>
          </a:p>
          <a:p>
            <a:pPr lvl="2" indent="-397923">
              <a:spcBef>
                <a:spcPts val="0"/>
              </a:spcBef>
              <a:buClr>
                <a:schemeClr val="dk1"/>
              </a:buClr>
              <a:buSzPts val="1100"/>
              <a:buFont typeface="Verdana"/>
              <a:buChar char="■"/>
            </a:pPr>
            <a:r>
              <a:rPr lang="en" sz="1600" dirty="0">
                <a:solidFill>
                  <a:schemeClr val="dk1"/>
                </a:solidFill>
                <a:highlight>
                  <a:srgbClr val="FFFFFF"/>
                </a:highlight>
                <a:latin typeface="Arvo"/>
                <a:ea typeface="Arvo"/>
                <a:cs typeface="Arvo"/>
                <a:sym typeface="Arvo"/>
              </a:rPr>
              <a:t>President Thomas Jefferson created a unit of the United States Army called the </a:t>
            </a:r>
            <a:r>
              <a:rPr lang="en" sz="1600" b="1" dirty="0">
                <a:solidFill>
                  <a:schemeClr val="dk1"/>
                </a:solidFill>
                <a:highlight>
                  <a:srgbClr val="FFFFFF"/>
                </a:highlight>
                <a:latin typeface="Arvo"/>
                <a:ea typeface="Arvo"/>
                <a:cs typeface="Arvo"/>
                <a:sym typeface="Arvo"/>
              </a:rPr>
              <a:t>Corps of Discovery</a:t>
            </a:r>
            <a:r>
              <a:rPr lang="en" sz="1600" dirty="0">
                <a:solidFill>
                  <a:schemeClr val="dk1"/>
                </a:solidFill>
                <a:highlight>
                  <a:srgbClr val="FFFFFF"/>
                </a:highlight>
                <a:latin typeface="Arvo"/>
                <a:ea typeface="Arvo"/>
                <a:cs typeface="Arvo"/>
                <a:sym typeface="Arvo"/>
              </a:rPr>
              <a:t> to learn about the plants, animals, and geography of the newly acquired Louisiana Territory. The Corps were led by </a:t>
            </a:r>
            <a:r>
              <a:rPr lang="en" sz="1600" b="1" dirty="0">
                <a:solidFill>
                  <a:schemeClr val="dk1"/>
                </a:solidFill>
                <a:highlight>
                  <a:srgbClr val="FFFFFF"/>
                </a:highlight>
                <a:latin typeface="Arvo"/>
                <a:ea typeface="Arvo"/>
                <a:cs typeface="Arvo"/>
                <a:sym typeface="Arvo"/>
              </a:rPr>
              <a:t>Captain Meriwether Lewis</a:t>
            </a:r>
            <a:r>
              <a:rPr lang="en" sz="1600" dirty="0">
                <a:solidFill>
                  <a:schemeClr val="dk1"/>
                </a:solidFill>
                <a:highlight>
                  <a:srgbClr val="FFFFFF"/>
                </a:highlight>
                <a:latin typeface="Arvo"/>
                <a:ea typeface="Arvo"/>
                <a:cs typeface="Arvo"/>
                <a:sym typeface="Arvo"/>
              </a:rPr>
              <a:t> and </a:t>
            </a:r>
            <a:r>
              <a:rPr lang="en" sz="1600" b="1" dirty="0">
                <a:solidFill>
                  <a:schemeClr val="dk1"/>
                </a:solidFill>
                <a:highlight>
                  <a:srgbClr val="FFFFFF"/>
                </a:highlight>
                <a:latin typeface="Arvo"/>
                <a:ea typeface="Arvo"/>
                <a:cs typeface="Arvo"/>
                <a:sym typeface="Arvo"/>
              </a:rPr>
              <a:t>Second Lieutenant William Clark</a:t>
            </a:r>
            <a:r>
              <a:rPr lang="en" sz="1600" dirty="0">
                <a:solidFill>
                  <a:schemeClr val="dk1"/>
                </a:solidFill>
                <a:highlight>
                  <a:srgbClr val="FFFFFF"/>
                </a:highlight>
                <a:latin typeface="Arvo"/>
                <a:ea typeface="Arvo"/>
                <a:cs typeface="Arvo"/>
                <a:sym typeface="Arvo"/>
              </a:rPr>
              <a:t> from 1804-1806.</a:t>
            </a:r>
            <a:endParaRPr sz="1600" dirty="0">
              <a:solidFill>
                <a:schemeClr val="dk1"/>
              </a:solidFill>
              <a:highlight>
                <a:srgbClr val="FFFFFF"/>
              </a:highlight>
              <a:latin typeface="Arvo"/>
              <a:ea typeface="Arvo"/>
              <a:cs typeface="Arvo"/>
              <a:sym typeface="Arvo"/>
            </a:endParaRPr>
          </a:p>
          <a:p>
            <a:pPr indent="0">
              <a:spcBef>
                <a:spcPts val="2133"/>
              </a:spcBef>
              <a:buNone/>
            </a:pPr>
            <a:endParaRPr dirty="0"/>
          </a:p>
          <a:p>
            <a:pPr marL="0" indent="0">
              <a:spcBef>
                <a:spcPts val="2133"/>
              </a:spcBef>
              <a:spcAft>
                <a:spcPts val="2133"/>
              </a:spcAft>
              <a:buNone/>
            </a:pPr>
            <a:endParaRPr dirty="0"/>
          </a:p>
        </p:txBody>
      </p:sp>
      <p:pic>
        <p:nvPicPr>
          <p:cNvPr id="101" name="Google Shape;101;p19"/>
          <p:cNvPicPr preferRelativeResize="0"/>
          <p:nvPr/>
        </p:nvPicPr>
        <p:blipFill>
          <a:blip r:embed="rId3">
            <a:alphaModFix/>
          </a:blip>
          <a:stretch>
            <a:fillRect/>
          </a:stretch>
        </p:blipFill>
        <p:spPr>
          <a:xfrm>
            <a:off x="8500998" y="2055534"/>
            <a:ext cx="3552300" cy="45232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0"/>
          <p:cNvSpPr/>
          <p:nvPr/>
        </p:nvSpPr>
        <p:spPr>
          <a:xfrm>
            <a:off x="0" y="2028867"/>
            <a:ext cx="12192000" cy="3108800"/>
          </a:xfrm>
          <a:prstGeom prst="rect">
            <a:avLst/>
          </a:prstGeom>
          <a:solidFill>
            <a:srgbClr val="D45836"/>
          </a:solidFill>
          <a:ln>
            <a:noFill/>
          </a:ln>
        </p:spPr>
        <p:txBody>
          <a:bodyPr spcFirstLastPara="1" wrap="square" lIns="121900" tIns="60933" rIns="121900" bIns="60933" anchor="ctr" anchorCtr="0">
            <a:noAutofit/>
          </a:bodyPr>
          <a:lstStyle/>
          <a:p>
            <a:pPr algn="ctr"/>
            <a:endParaRPr sz="6400">
              <a:solidFill>
                <a:srgbClr val="000000"/>
              </a:solidFill>
              <a:latin typeface="Calibri"/>
              <a:ea typeface="Calibri"/>
              <a:cs typeface="Calibri"/>
              <a:sym typeface="Calibri"/>
            </a:endParaRPr>
          </a:p>
        </p:txBody>
      </p:sp>
      <p:sp>
        <p:nvSpPr>
          <p:cNvPr id="107" name="Google Shape;107;p20"/>
          <p:cNvSpPr txBox="1">
            <a:spLocks noGrp="1"/>
          </p:cNvSpPr>
          <p:nvPr>
            <p:ph type="title"/>
          </p:nvPr>
        </p:nvSpPr>
        <p:spPr>
          <a:xfrm>
            <a:off x="381800" y="2801000"/>
            <a:ext cx="11428400" cy="1256000"/>
          </a:xfrm>
          <a:prstGeom prst="rect">
            <a:avLst/>
          </a:prstGeom>
        </p:spPr>
        <p:txBody>
          <a:bodyPr spcFirstLastPara="1" vert="horz" wrap="square" lIns="121900" tIns="121900" rIns="121900" bIns="121900" rtlCol="0" anchor="ctr" anchorCtr="0">
            <a:noAutofit/>
          </a:bodyPr>
          <a:lstStyle/>
          <a:p>
            <a:r>
              <a:rPr lang="en" sz="9600">
                <a:solidFill>
                  <a:srgbClr val="000000"/>
                </a:solidFill>
                <a:latin typeface="Arvo"/>
                <a:ea typeface="Arvo"/>
                <a:cs typeface="Arvo"/>
                <a:sym typeface="Arvo"/>
              </a:rPr>
              <a:t>What does the river bring us?</a:t>
            </a:r>
            <a:endParaRPr sz="9600">
              <a:solidFill>
                <a:srgbClr val="000000"/>
              </a:solidFill>
              <a:latin typeface="Arvo"/>
              <a:ea typeface="Arvo"/>
              <a:cs typeface="Arvo"/>
              <a:sym typeface="Arv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1"/>
          <p:cNvSpPr/>
          <p:nvPr/>
        </p:nvSpPr>
        <p:spPr>
          <a:xfrm>
            <a:off x="0" y="347733"/>
            <a:ext cx="12192000" cy="1952000"/>
          </a:xfrm>
          <a:prstGeom prst="rect">
            <a:avLst/>
          </a:prstGeom>
          <a:solidFill>
            <a:srgbClr val="D45836"/>
          </a:solidFill>
          <a:ln>
            <a:noFill/>
          </a:ln>
        </p:spPr>
        <p:txBody>
          <a:bodyPr spcFirstLastPara="1" wrap="square" lIns="121900" tIns="60933" rIns="121900" bIns="60933" anchor="ctr" anchorCtr="0">
            <a:noAutofit/>
          </a:bodyPr>
          <a:lstStyle/>
          <a:p>
            <a:pPr algn="ctr"/>
            <a:endParaRPr sz="6400">
              <a:solidFill>
                <a:srgbClr val="000000"/>
              </a:solidFill>
              <a:latin typeface="Calibri"/>
              <a:ea typeface="Calibri"/>
              <a:cs typeface="Calibri"/>
              <a:sym typeface="Calibri"/>
            </a:endParaRPr>
          </a:p>
        </p:txBody>
      </p:sp>
      <p:sp>
        <p:nvSpPr>
          <p:cNvPr id="113" name="Google Shape;113;p21"/>
          <p:cNvSpPr txBox="1">
            <a:spLocks noGrp="1"/>
          </p:cNvSpPr>
          <p:nvPr>
            <p:ph type="title"/>
          </p:nvPr>
        </p:nvSpPr>
        <p:spPr>
          <a:xfrm>
            <a:off x="415600" y="353467"/>
            <a:ext cx="11503200" cy="943200"/>
          </a:xfrm>
          <a:prstGeom prst="rect">
            <a:avLst/>
          </a:prstGeom>
        </p:spPr>
        <p:txBody>
          <a:bodyPr spcFirstLastPara="1" vert="horz" wrap="square" lIns="121900" tIns="121900" rIns="121900" bIns="121900" rtlCol="0" anchor="t" anchorCtr="0">
            <a:noAutofit/>
          </a:bodyPr>
          <a:lstStyle/>
          <a:p>
            <a:r>
              <a:rPr lang="en" sz="5333">
                <a:latin typeface="Arvo"/>
                <a:ea typeface="Arvo"/>
                <a:cs typeface="Arvo"/>
                <a:sym typeface="Arvo"/>
              </a:rPr>
              <a:t>Why is the river important to the community of La Crosse?</a:t>
            </a:r>
            <a:endParaRPr sz="5333">
              <a:latin typeface="Arvo"/>
              <a:ea typeface="Arvo"/>
              <a:cs typeface="Arvo"/>
              <a:sym typeface="Arvo"/>
            </a:endParaRPr>
          </a:p>
        </p:txBody>
      </p:sp>
      <p:sp>
        <p:nvSpPr>
          <p:cNvPr id="114" name="Google Shape;114;p21"/>
          <p:cNvSpPr txBox="1">
            <a:spLocks noGrp="1"/>
          </p:cNvSpPr>
          <p:nvPr>
            <p:ph type="body" idx="1"/>
          </p:nvPr>
        </p:nvSpPr>
        <p:spPr>
          <a:xfrm>
            <a:off x="273200" y="2359833"/>
            <a:ext cx="11645600" cy="4403600"/>
          </a:xfrm>
          <a:prstGeom prst="rect">
            <a:avLst/>
          </a:prstGeom>
        </p:spPr>
        <p:txBody>
          <a:bodyPr spcFirstLastPara="1" vert="horz" wrap="square" lIns="121900" tIns="121900" rIns="121900" bIns="121900" rtlCol="0" anchor="t" anchorCtr="0">
            <a:noAutofit/>
          </a:bodyPr>
          <a:lstStyle/>
          <a:p>
            <a:pPr indent="-507987">
              <a:buSzPts val="2400"/>
              <a:buFont typeface="Arvo"/>
              <a:buChar char="●"/>
            </a:pPr>
            <a:r>
              <a:rPr lang="en" sz="3200" dirty="0">
                <a:highlight>
                  <a:schemeClr val="lt1"/>
                </a:highlight>
                <a:latin typeface="Arvo"/>
                <a:ea typeface="Arvo"/>
                <a:cs typeface="Arvo"/>
                <a:sym typeface="Arvo"/>
              </a:rPr>
              <a:t>What types of resources do we get from the river?</a:t>
            </a:r>
            <a:endParaRPr sz="3200" dirty="0">
              <a:highlight>
                <a:schemeClr val="lt1"/>
              </a:highlight>
              <a:latin typeface="Arvo"/>
              <a:ea typeface="Arvo"/>
              <a:cs typeface="Arvo"/>
              <a:sym typeface="Arvo"/>
            </a:endParaRPr>
          </a:p>
          <a:p>
            <a:pPr indent="-507987">
              <a:buSzPts val="2400"/>
              <a:buFont typeface="Arvo"/>
              <a:buChar char="●"/>
            </a:pPr>
            <a:r>
              <a:rPr lang="en" sz="3200" dirty="0">
                <a:highlight>
                  <a:schemeClr val="lt1"/>
                </a:highlight>
                <a:latin typeface="Arvo"/>
                <a:ea typeface="Arvo"/>
                <a:cs typeface="Arvo"/>
                <a:sym typeface="Arvo"/>
              </a:rPr>
              <a:t>Who/what travels on the river? </a:t>
            </a:r>
            <a:endParaRPr sz="3200" dirty="0">
              <a:highlight>
                <a:schemeClr val="lt1"/>
              </a:highlight>
              <a:latin typeface="Arvo"/>
              <a:ea typeface="Arvo"/>
              <a:cs typeface="Arvo"/>
              <a:sym typeface="Arvo"/>
            </a:endParaRPr>
          </a:p>
          <a:p>
            <a:pPr indent="-507987">
              <a:buSzPts val="2400"/>
              <a:buFont typeface="Arvo"/>
              <a:buChar char="●"/>
            </a:pPr>
            <a:r>
              <a:rPr lang="en" sz="3200" dirty="0">
                <a:highlight>
                  <a:schemeClr val="lt1"/>
                </a:highlight>
                <a:latin typeface="Arvo"/>
                <a:ea typeface="Arvo"/>
                <a:cs typeface="Arvo"/>
                <a:sym typeface="Arvo"/>
              </a:rPr>
              <a:t>How do we use the river? </a:t>
            </a:r>
            <a:endParaRPr sz="3200" dirty="0">
              <a:highlight>
                <a:schemeClr val="lt1"/>
              </a:highlight>
              <a:latin typeface="Arvo"/>
              <a:ea typeface="Arvo"/>
              <a:cs typeface="Arvo"/>
              <a:sym typeface="Arvo"/>
            </a:endParaRPr>
          </a:p>
          <a:p>
            <a:pPr indent="-507987">
              <a:buSzPts val="2400"/>
              <a:buFont typeface="Arvo"/>
              <a:buChar char="●"/>
            </a:pPr>
            <a:r>
              <a:rPr lang="en" sz="3200" dirty="0">
                <a:highlight>
                  <a:schemeClr val="lt1"/>
                </a:highlight>
                <a:latin typeface="Arvo"/>
                <a:ea typeface="Arvo"/>
                <a:cs typeface="Arvo"/>
                <a:sym typeface="Arvo"/>
              </a:rPr>
              <a:t>How does the river make us feel? </a:t>
            </a:r>
            <a:endParaRPr sz="3200" dirty="0">
              <a:highlight>
                <a:schemeClr val="lt1"/>
              </a:highlight>
              <a:latin typeface="Arvo"/>
              <a:ea typeface="Arvo"/>
              <a:cs typeface="Arvo"/>
              <a:sym typeface="Arvo"/>
            </a:endParaRPr>
          </a:p>
          <a:p>
            <a:pPr indent="-507987">
              <a:buSzPts val="2400"/>
              <a:buFont typeface="Arvo"/>
              <a:buChar char="●"/>
            </a:pPr>
            <a:r>
              <a:rPr lang="en" sz="3200" dirty="0">
                <a:highlight>
                  <a:schemeClr val="lt1"/>
                </a:highlight>
                <a:latin typeface="Arvo"/>
                <a:ea typeface="Arvo"/>
                <a:cs typeface="Arvo"/>
                <a:sym typeface="Arvo"/>
              </a:rPr>
              <a:t>Why do we need the river? </a:t>
            </a:r>
            <a:endParaRPr sz="3200" dirty="0">
              <a:latin typeface="Arvo"/>
              <a:ea typeface="Arvo"/>
              <a:cs typeface="Arvo"/>
              <a:sym typeface="Arvo"/>
            </a:endParaRPr>
          </a:p>
          <a:p>
            <a:pPr marL="0" indent="0">
              <a:buNone/>
            </a:pPr>
            <a:endParaRPr sz="1600" dirty="0"/>
          </a:p>
          <a:p>
            <a:pPr indent="0">
              <a:spcBef>
                <a:spcPts val="2133"/>
              </a:spcBef>
              <a:buNone/>
            </a:pPr>
            <a:endParaRPr dirty="0"/>
          </a:p>
          <a:p>
            <a:pPr marL="0" indent="0">
              <a:spcBef>
                <a:spcPts val="2133"/>
              </a:spcBef>
              <a:spcAft>
                <a:spcPts val="2133"/>
              </a:spcAft>
              <a:buNone/>
            </a:pPr>
            <a:endParaRPr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2160</Words>
  <Application>Microsoft Office PowerPoint</Application>
  <PresentationFormat>Widescreen</PresentationFormat>
  <Paragraphs>112</Paragraphs>
  <Slides>12</Slides>
  <Notes>12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Arvo</vt:lpstr>
      <vt:lpstr>Calibri</vt:lpstr>
      <vt:lpstr>Calibri Light</vt:lpstr>
      <vt:lpstr>Verdana</vt:lpstr>
      <vt:lpstr>Office Theme</vt:lpstr>
      <vt:lpstr>Mississippi  River</vt:lpstr>
      <vt:lpstr>PowerPoint Presentation</vt:lpstr>
      <vt:lpstr>Mississippi River and La Crosse</vt:lpstr>
      <vt:lpstr>Water and the Earth</vt:lpstr>
      <vt:lpstr>Let’s Talk About Rivers! </vt:lpstr>
      <vt:lpstr>Learning about Rivers</vt:lpstr>
      <vt:lpstr>Mississippi River</vt:lpstr>
      <vt:lpstr>What does the river bring us?</vt:lpstr>
      <vt:lpstr>Why is the river important to the community of La Crosse?</vt:lpstr>
      <vt:lpstr>Hear, Here Stories </vt:lpstr>
      <vt:lpstr>Shawn Micallef</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Mississippi  River</dc:title>
  <dc:creator>Sara Krueger</dc:creator>
  <cp:lastModifiedBy>Sara Krueger</cp:lastModifiedBy>
  <cp:revision>2</cp:revision>
  <dcterms:created xsi:type="dcterms:W3CDTF">2018-08-27T02:03:30Z</dcterms:created>
  <dcterms:modified xsi:type="dcterms:W3CDTF">2018-08-27T02:10:05Z</dcterms:modified>
</cp:coreProperties>
</file>