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5143500" type="screen16x9"/>
  <p:notesSz cx="6858000" cy="9144000"/>
  <p:embeddedFontLst>
    <p:embeddedFont>
      <p:font typeface="Arvo" panose="02000000000000000000" pitchFamily="2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eorgia" panose="02040502050405020303" pitchFamily="18" charset="0"/>
      <p:regular r:id="rId23"/>
      <p:bold r:id="rId24"/>
      <p:italic r:id="rId25"/>
      <p:boldItalic r:id="rId26"/>
    </p:embeddedFont>
    <p:embeddedFont>
      <p:font typeface="Trebuchet MS" panose="020B060302020202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952" autoAdjust="0"/>
  </p:normalViewPr>
  <p:slideViewPr>
    <p:cSldViewPr snapToGrid="0">
      <p:cViewPr varScale="1">
        <p:scale>
          <a:sx n="78" d="100"/>
          <a:sy n="78" d="100"/>
        </p:scale>
        <p:origin x="117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lacrossetribune.com/entertainment/at-pump-house-in-la-crosse-aims-to-be-on/article_79ece2bf-5dea-5fcb-b0de-cf45b89319ba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e58b72e8d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3e58b72e8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e58b72e8d_0_6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3e58b72e8d_0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e58b72e8d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Remind students that the story topic/setting should be: 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something they experienced personally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Tied to a specific place with an address or GIS coordinate</a:t>
            </a: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if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their story takes place in downtown La Crosse, they can submit their story to become a Hear, Here sign at: http://www.hearherelacrosse.org/submit-story/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3e58b72e8d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e58b72e8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g3e58b72e8d_0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3e58b72e8d_0_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e58b72e8d_0_1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3e58b72e8d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e58b72e8d_0_2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3e58b72e8d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e58b72e8d_0_4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Rina’s story transcript can be found at: http://www.hearherelacrosse.org/story/jeong_rina_1/?storyid=29304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Click on the audio button </a:t>
            </a:r>
            <a:r>
              <a:rPr lang="en-US" dirty="0"/>
              <a:t>to listen to the story. </a:t>
            </a:r>
            <a:endParaRPr dirty="0"/>
          </a:p>
        </p:txBody>
      </p:sp>
      <p:sp>
        <p:nvSpPr>
          <p:cNvPr id="159" name="Google Shape;159;g3e58b72e8d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58b72e8d_0_3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 that all of the </a:t>
            </a:r>
            <a:r>
              <a:rPr lang="en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Hear, Here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stories are from oral history interviews, edited from a conversation, and so the grammar and sentence structure of the stories will not be as formal as your student’s narratives.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3e58b72e8d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e58b72e8d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3e58b72e8d_0_2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Robert’s story transcript can be found at: http://www.hearherelacrosse.org/story/boszhardt_roberternie_1/?storyid=30154</a:t>
            </a:r>
            <a:endParaRPr lang="en-US"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Click on the audio button to hear the story. 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g3e58b72e8d_0_2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e58b72e8d_0_5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3e58b72e8d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e58b72e8d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3e58b72e8d_0_5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on the right from The La Crosse Tribune: </a:t>
            </a:r>
            <a:r>
              <a:rPr lang="en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http://lacrossetribune.com/entertainment/at-pump-house-in-la-crosse-aims-to-be-on/article_79ece2bf-5dea-5fcb-b0de-cf45b89319ba.html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Toni’s story transcript can be found at: http://www.hearherelacrosse.org/story/asher_toni_1/?storyid=29338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on the audio button to listen to the story. 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3e58b72e8d_0_5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Trebuchet MS"/>
              <a:buNone/>
              <a:defRPr sz="2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Trebuchet MS"/>
              <a:buNone/>
              <a:defRPr sz="2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Trebuchet MS"/>
              <a:buNone/>
              <a:defRPr sz="2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Trebuchet MS"/>
              <a:buNone/>
              <a:defRPr sz="2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Trebuchet MS"/>
              <a:buNone/>
              <a:defRPr sz="2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Trebuchet MS"/>
              <a:buNone/>
              <a:defRPr sz="2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Trebuchet MS"/>
              <a:buNone/>
              <a:defRPr sz="2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Trebuchet MS"/>
              <a:buNone/>
              <a:defRPr sz="2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Trebuchet MS"/>
              <a:buNone/>
              <a:defRPr sz="2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Trebuchet MS"/>
              <a:buNone/>
              <a:defRPr sz="2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Trebuchet MS"/>
              <a:buNone/>
              <a:defRPr sz="2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Trebuchet MS"/>
              <a:buNone/>
              <a:defRPr sz="2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Trebuchet MS"/>
              <a:buNone/>
              <a:defRPr sz="2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Trebuchet MS"/>
              <a:buNone/>
              <a:defRPr sz="2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Trebuchet MS"/>
              <a:buNone/>
              <a:defRPr sz="2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Trebuchet MS"/>
              <a:buNone/>
              <a:defRPr sz="2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Trebuchet MS"/>
              <a:buNone/>
              <a:defRPr sz="2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Trebuchet MS"/>
              <a:buNone/>
              <a:defRPr sz="2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0" y="386941"/>
            <a:ext cx="9144002" cy="286802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5"/>
          <p:cNvSpPr txBox="1">
            <a:spLocks noGrp="1"/>
          </p:cNvSpPr>
          <p:nvPr>
            <p:ph type="ctrTitle"/>
          </p:nvPr>
        </p:nvSpPr>
        <p:spPr>
          <a:xfrm>
            <a:off x="3439221" y="712723"/>
            <a:ext cx="60141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 dirty="0">
                <a:latin typeface="Georgia"/>
                <a:ea typeface="Georgia"/>
                <a:cs typeface="Georgia"/>
                <a:sym typeface="Georgia"/>
              </a:rPr>
              <a:t>Hear, Here </a:t>
            </a:r>
            <a:r>
              <a:rPr lang="en" sz="3600" b="1" dirty="0">
                <a:latin typeface="Georgia"/>
                <a:ea typeface="Georgia"/>
                <a:cs typeface="Georgia"/>
                <a:sym typeface="Georgia"/>
              </a:rPr>
              <a:t>Inspired </a:t>
            </a:r>
            <a:endParaRPr sz="3600" b="1" dirty="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Georgia"/>
                <a:ea typeface="Georgia"/>
                <a:cs typeface="Georgia"/>
                <a:sym typeface="Georgia"/>
              </a:rPr>
              <a:t>Narrative Writing:</a:t>
            </a:r>
            <a:endParaRPr sz="3600" b="1" dirty="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Georgia"/>
                <a:ea typeface="Georgia"/>
                <a:cs typeface="Georgia"/>
                <a:sym typeface="Georgia"/>
              </a:rPr>
              <a:t>Example Narratives</a:t>
            </a:r>
            <a:endParaRPr sz="3600" b="1" dirty="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2" name="Google Shape;132;p25"/>
          <p:cNvSpPr/>
          <p:nvPr/>
        </p:nvSpPr>
        <p:spPr>
          <a:xfrm>
            <a:off x="234469" y="1046312"/>
            <a:ext cx="3894900" cy="387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5"/>
          <p:cNvSpPr/>
          <p:nvPr/>
        </p:nvSpPr>
        <p:spPr>
          <a:xfrm>
            <a:off x="354637" y="1160711"/>
            <a:ext cx="3654600" cy="3650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25" descr="A picture containing object&#10;&#10;Description generated with high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429" y="1607392"/>
            <a:ext cx="3575070" cy="2756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0" y="386941"/>
            <a:ext cx="9144002" cy="286802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4"/>
          <p:cNvSpPr txBox="1">
            <a:spLocks noGrp="1"/>
          </p:cNvSpPr>
          <p:nvPr>
            <p:ph type="ctrTitle"/>
          </p:nvPr>
        </p:nvSpPr>
        <p:spPr>
          <a:xfrm>
            <a:off x="3364546" y="942173"/>
            <a:ext cx="60141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</a:pPr>
            <a:r>
              <a:rPr lang="en" sz="5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Discussion</a:t>
            </a:r>
            <a:endParaRPr/>
          </a:p>
        </p:txBody>
      </p:sp>
      <p:sp>
        <p:nvSpPr>
          <p:cNvPr id="210" name="Google Shape;210;p34"/>
          <p:cNvSpPr/>
          <p:nvPr/>
        </p:nvSpPr>
        <p:spPr>
          <a:xfrm>
            <a:off x="234469" y="386944"/>
            <a:ext cx="4589700" cy="4538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34"/>
          <p:cNvSpPr/>
          <p:nvPr/>
        </p:nvSpPr>
        <p:spPr>
          <a:xfrm>
            <a:off x="354636" y="543911"/>
            <a:ext cx="4339500" cy="4266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34"/>
          <p:cNvSpPr txBox="1"/>
          <p:nvPr/>
        </p:nvSpPr>
        <p:spPr>
          <a:xfrm>
            <a:off x="881801" y="1005879"/>
            <a:ext cx="3285300" cy="30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2700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How did Toni state the significance of her story? What is that significance?</a:t>
            </a:r>
            <a:endParaRPr sz="2700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2700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What elements of Toni’s story can you use as an example in your own?</a:t>
            </a:r>
            <a:endParaRPr sz="2700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5"/>
          <p:cNvSpPr/>
          <p:nvPr/>
        </p:nvSpPr>
        <p:spPr>
          <a:xfrm>
            <a:off x="0" y="1761502"/>
            <a:ext cx="9144000" cy="1562100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D1D3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5"/>
          <p:cNvSpPr txBox="1">
            <a:spLocks noGrp="1"/>
          </p:cNvSpPr>
          <p:nvPr>
            <p:ph type="title"/>
          </p:nvPr>
        </p:nvSpPr>
        <p:spPr>
          <a:xfrm>
            <a:off x="2944600" y="1501975"/>
            <a:ext cx="59940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</a:pPr>
            <a:r>
              <a:rPr lang="en" sz="5000" b="1" dirty="0">
                <a:latin typeface="Georgia"/>
                <a:ea typeface="Georgia"/>
                <a:cs typeface="Georgia"/>
                <a:sym typeface="Georgia"/>
              </a:rPr>
              <a:t>Topic/Setting Brainstorm</a:t>
            </a:r>
            <a:endParaRPr sz="5000" b="1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0" name="Google Shape;220;p35"/>
          <p:cNvSpPr/>
          <p:nvPr/>
        </p:nvSpPr>
        <p:spPr>
          <a:xfrm>
            <a:off x="163721" y="1265239"/>
            <a:ext cx="2659800" cy="2554500"/>
          </a:xfrm>
          <a:prstGeom prst="ellipse">
            <a:avLst/>
          </a:prstGeom>
          <a:solidFill>
            <a:srgbClr val="D45836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35" descr="A close up of a log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935" y="1501973"/>
            <a:ext cx="2061907" cy="2139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/>
          <p:nvPr/>
        </p:nvSpPr>
        <p:spPr>
          <a:xfrm>
            <a:off x="0" y="273844"/>
            <a:ext cx="9144000" cy="994200"/>
          </a:xfrm>
          <a:prstGeom prst="rect">
            <a:avLst/>
          </a:prstGeom>
          <a:solidFill>
            <a:srgbClr val="D4583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6"/>
          <p:cNvSpPr txBox="1">
            <a:spLocks noGrp="1"/>
          </p:cNvSpPr>
          <p:nvPr>
            <p:ph type="title"/>
          </p:nvPr>
        </p:nvSpPr>
        <p:spPr>
          <a:xfrm>
            <a:off x="0" y="273844"/>
            <a:ext cx="9144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</a:pPr>
            <a:r>
              <a:rPr lang="en" sz="3600" dirty="0">
                <a:latin typeface="Georgia"/>
                <a:ea typeface="Georgia"/>
                <a:cs typeface="Georgia"/>
                <a:sym typeface="Georgia"/>
              </a:rPr>
              <a:t>Activity Objectives</a:t>
            </a:r>
            <a:endParaRPr sz="33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6"/>
          <p:cNvSpPr txBox="1">
            <a:spLocks noGrp="1"/>
          </p:cNvSpPr>
          <p:nvPr>
            <p:ph type="body" idx="1"/>
          </p:nvPr>
        </p:nvSpPr>
        <p:spPr>
          <a:xfrm>
            <a:off x="628650" y="1667021"/>
            <a:ext cx="7886700" cy="29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77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45836"/>
              </a:buClr>
              <a:buSzPts val="2000"/>
              <a:buFont typeface="Courier New"/>
              <a:buChar char="●"/>
            </a:pPr>
            <a:r>
              <a:rPr lang="en" dirty="0">
                <a:latin typeface="Georgia"/>
                <a:ea typeface="Georgia"/>
                <a:cs typeface="Georgia"/>
                <a:sym typeface="Georgia"/>
              </a:rPr>
              <a:t>Listen to </a:t>
            </a:r>
            <a:r>
              <a:rPr lang="en" i="1" dirty="0">
                <a:latin typeface="Georgia"/>
                <a:ea typeface="Georgia"/>
                <a:cs typeface="Georgia"/>
                <a:sym typeface="Georgia"/>
              </a:rPr>
              <a:t>Hear, Here</a:t>
            </a:r>
            <a:r>
              <a:rPr lang="en" dirty="0">
                <a:latin typeface="Georgia"/>
                <a:ea typeface="Georgia"/>
                <a:cs typeface="Georgia"/>
                <a:sym typeface="Georgia"/>
              </a:rPr>
              <a:t> stories to familiarize ourselves with the structure of the stories in preparation for writing our own personal narrative.</a:t>
            </a:r>
            <a:endParaRPr dirty="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/>
          <p:nvPr/>
        </p:nvSpPr>
        <p:spPr>
          <a:xfrm>
            <a:off x="0" y="273844"/>
            <a:ext cx="9144000" cy="994200"/>
          </a:xfrm>
          <a:prstGeom prst="rect">
            <a:avLst/>
          </a:prstGeom>
          <a:solidFill>
            <a:srgbClr val="D4583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xfrm>
            <a:off x="586408" y="210063"/>
            <a:ext cx="7971000" cy="12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</a:pPr>
            <a:r>
              <a:rPr lang="en" sz="36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What makes a good </a:t>
            </a:r>
            <a:r>
              <a:rPr lang="en" sz="3600" b="0" i="1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Hear, Here </a:t>
            </a:r>
            <a:r>
              <a:rPr lang="en" sz="36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story? </a:t>
            </a:r>
            <a:endParaRPr sz="3600" b="1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9" name="Google Shape;149;p27"/>
          <p:cNvSpPr txBox="1">
            <a:spLocks noGrp="1"/>
          </p:cNvSpPr>
          <p:nvPr>
            <p:ph type="body" idx="1"/>
          </p:nvPr>
        </p:nvSpPr>
        <p:spPr>
          <a:xfrm>
            <a:off x="628549" y="1805902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546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45836"/>
              </a:buClr>
              <a:buSzPts val="1800"/>
              <a:buFont typeface="Courier New"/>
              <a:buChar char="o"/>
            </a:pPr>
            <a:r>
              <a:rPr lang="en" sz="21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 beginning, middle, and end</a:t>
            </a:r>
            <a:endParaRPr sz="21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546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45836"/>
              </a:buClr>
              <a:buSzPts val="1800"/>
              <a:buFont typeface="Courier New"/>
              <a:buChar char="o"/>
            </a:pPr>
            <a:r>
              <a:rPr lang="en" sz="21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About a </a:t>
            </a:r>
            <a:r>
              <a:rPr lang="en" sz="2100" b="0" i="1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specific </a:t>
            </a:r>
            <a:r>
              <a:rPr lang="en" sz="21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event or story that took place at a </a:t>
            </a:r>
            <a:r>
              <a:rPr lang="en" sz="2100" b="0" i="1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specific </a:t>
            </a:r>
            <a:r>
              <a:rPr lang="en" sz="21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place </a:t>
            </a:r>
            <a:endParaRPr sz="21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863600" marR="0" lvl="2" indent="-190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•"/>
            </a:pPr>
            <a:r>
              <a:rPr lang="en" sz="2100" dirty="0">
                <a:latin typeface="Georgia"/>
                <a:ea typeface="Georgia"/>
                <a:cs typeface="Georgia"/>
                <a:sym typeface="Georgia"/>
              </a:rPr>
              <a:t>The setting should have an address attached to it</a:t>
            </a:r>
            <a:endParaRPr sz="2100" dirty="0">
              <a:latin typeface="Georgia"/>
              <a:ea typeface="Georgia"/>
              <a:cs typeface="Georgia"/>
              <a:sym typeface="Georgia"/>
            </a:endParaRPr>
          </a:p>
          <a:p>
            <a:pPr marL="546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45836"/>
              </a:buClr>
              <a:buSzPts val="1800"/>
              <a:buFont typeface="Courier New"/>
              <a:buChar char="o"/>
            </a:pPr>
            <a:r>
              <a:rPr lang="en" sz="2100" dirty="0">
                <a:latin typeface="Georgia"/>
                <a:ea typeface="Georgia"/>
                <a:cs typeface="Georgia"/>
                <a:sym typeface="Georgia"/>
              </a:rPr>
              <a:t>The narrator experienced the story firsthand </a:t>
            </a:r>
            <a:endParaRPr sz="2100" dirty="0">
              <a:latin typeface="Georgia"/>
              <a:ea typeface="Georgia"/>
              <a:cs typeface="Georgia"/>
              <a:sym typeface="Georgia"/>
            </a:endParaRPr>
          </a:p>
          <a:p>
            <a:pPr marL="5461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19100" marR="0" lvl="0" indent="-254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45836"/>
              </a:buClr>
              <a:buSzPts val="1300"/>
              <a:buFont typeface="Courier New"/>
              <a:buNone/>
            </a:pPr>
            <a:endParaRPr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/>
          <p:nvPr/>
        </p:nvSpPr>
        <p:spPr>
          <a:xfrm>
            <a:off x="0" y="273844"/>
            <a:ext cx="9144000" cy="994200"/>
          </a:xfrm>
          <a:prstGeom prst="rect">
            <a:avLst/>
          </a:prstGeom>
          <a:solidFill>
            <a:srgbClr val="D4583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8"/>
          <p:cNvSpPr txBox="1">
            <a:spLocks noGrp="1"/>
          </p:cNvSpPr>
          <p:nvPr>
            <p:ph type="title"/>
          </p:nvPr>
        </p:nvSpPr>
        <p:spPr>
          <a:xfrm>
            <a:off x="586408" y="210063"/>
            <a:ext cx="7971000" cy="12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</a:pPr>
            <a:r>
              <a:rPr lang="en" sz="3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What makes a good </a:t>
            </a:r>
            <a:r>
              <a:rPr lang="en" sz="3600" b="0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Hear, Here </a:t>
            </a:r>
            <a:r>
              <a:rPr lang="en" sz="3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story? </a:t>
            </a:r>
            <a:endParaRPr sz="36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1"/>
          </p:nvPr>
        </p:nvSpPr>
        <p:spPr>
          <a:xfrm>
            <a:off x="628558" y="1606256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546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45836"/>
              </a:buClr>
              <a:buSzPts val="1800"/>
              <a:buFont typeface="Courier New"/>
              <a:buChar char="o"/>
            </a:pPr>
            <a:r>
              <a:rPr lang="en" sz="21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Includes enough details about the event and place to make the story seem real</a:t>
            </a:r>
            <a:endParaRPr sz="2100"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ea typeface="Georgia"/>
              <a:cs typeface="Georgia"/>
              <a:sym typeface="Georgia"/>
            </a:endParaRPr>
          </a:p>
          <a:p>
            <a:pPr marL="546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45836"/>
              </a:buClr>
              <a:buSzPts val="1800"/>
              <a:buFont typeface="Courier New"/>
              <a:buChar char="o"/>
            </a:pPr>
            <a:r>
              <a:rPr lang="en" sz="21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A deeper meaning or message to the story </a:t>
            </a:r>
            <a:r>
              <a:rPr lang="en" sz="2100" dirty="0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explained in the conclusion of the story</a:t>
            </a:r>
            <a:endParaRPr sz="2100" dirty="0">
              <a:latin typeface="Georgia" panose="02040502050405020303" pitchFamily="18" charset="0"/>
              <a:ea typeface="Georgia"/>
              <a:cs typeface="Georgia"/>
              <a:sym typeface="Georgia"/>
            </a:endParaRPr>
          </a:p>
          <a:p>
            <a:pPr marL="5461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45836"/>
              </a:buClr>
              <a:buSzPts val="1800"/>
              <a:buFont typeface="Courier New"/>
              <a:buChar char="o"/>
            </a:pPr>
            <a:r>
              <a:rPr lang="en" sz="2100" dirty="0">
                <a:latin typeface="Georgia" panose="02040502050405020303" pitchFamily="18" charset="0"/>
                <a:ea typeface="Georgia"/>
                <a:cs typeface="Georgia"/>
                <a:sym typeface="Georgia"/>
              </a:rPr>
              <a:t>Ends with your name, and your role in the community, or your interests, passions, or another fact about your identity</a:t>
            </a:r>
            <a:r>
              <a:rPr lang="en" sz="2100" dirty="0">
                <a:latin typeface="Georgia" panose="02040502050405020303" pitchFamily="18" charset="0"/>
                <a:ea typeface="Times New Roman"/>
                <a:cs typeface="Times New Roman"/>
                <a:sym typeface="Times New Roman"/>
              </a:rPr>
              <a:t> </a:t>
            </a:r>
            <a:endParaRPr sz="2100" dirty="0">
              <a:latin typeface="Georgia" panose="02040502050405020303" pitchFamily="18" charset="0"/>
              <a:ea typeface="Georgia"/>
              <a:cs typeface="Georgia"/>
              <a:sym typeface="Georgia"/>
            </a:endParaRPr>
          </a:p>
          <a:p>
            <a:pPr marL="419100" marR="0" lvl="0" indent="-254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45836"/>
              </a:buClr>
              <a:buSzPts val="1300"/>
              <a:buFont typeface="Courier New"/>
              <a:buNone/>
            </a:pPr>
            <a:endParaRPr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>
            <a:spLocks noGrp="1"/>
          </p:cNvSpPr>
          <p:nvPr>
            <p:ph type="body" idx="1"/>
          </p:nvPr>
        </p:nvSpPr>
        <p:spPr>
          <a:xfrm>
            <a:off x="497019" y="1437216"/>
            <a:ext cx="30291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1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As an international student studying in La Crosse, Rina Jeong was extremely excited to go to The Pearl Ice Cream Shop, but she encountered some challenges as a non-English speaker in a new country.</a:t>
            </a:r>
            <a:endParaRPr dirty="0">
              <a:latin typeface="Georgia" panose="02040502050405020303" pitchFamily="18" charset="0"/>
            </a:endParaRPr>
          </a:p>
        </p:txBody>
      </p:sp>
      <p:sp>
        <p:nvSpPr>
          <p:cNvPr id="162" name="Google Shape;162;p29"/>
          <p:cNvSpPr/>
          <p:nvPr/>
        </p:nvSpPr>
        <p:spPr>
          <a:xfrm>
            <a:off x="0" y="344686"/>
            <a:ext cx="9144000" cy="994200"/>
          </a:xfrm>
          <a:prstGeom prst="rect">
            <a:avLst/>
          </a:prstGeom>
          <a:solidFill>
            <a:srgbClr val="D4583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" sz="36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Hear, Here</a:t>
            </a:r>
            <a:r>
              <a:rPr lang="en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Story: Rina Jong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29" descr="A person walking down a street in front of a store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49396" y="517872"/>
            <a:ext cx="2794602" cy="3726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9" descr="A sign in front of a brick building&#10;&#10;Description generated with very high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59503" y="2567482"/>
            <a:ext cx="3176208" cy="247426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9"/>
          <p:cNvSpPr txBox="1"/>
          <p:nvPr/>
        </p:nvSpPr>
        <p:spPr>
          <a:xfrm>
            <a:off x="7265504" y="4278695"/>
            <a:ext cx="2057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Rina at The Pearl. </a:t>
            </a:r>
            <a:endParaRPr sz="1100"/>
          </a:p>
        </p:txBody>
      </p:sp>
      <p:pic>
        <p:nvPicPr>
          <p:cNvPr id="2" name="Jeong_Rina_Audio_1">
            <a:hlinkClick r:id="" action="ppaction://media"/>
            <a:extLst>
              <a:ext uri="{FF2B5EF4-FFF2-40B4-BE49-F238E27FC236}">
                <a16:creationId xmlns:a16="http://schemas.microsoft.com/office/drawing/2014/main" id="{9077EE3A-0F80-46ED-8D6E-D2150FFC0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2089" y="1338886"/>
            <a:ext cx="1228596" cy="1228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0" y="386941"/>
            <a:ext cx="9144002" cy="286802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0"/>
          <p:cNvSpPr txBox="1">
            <a:spLocks noGrp="1"/>
          </p:cNvSpPr>
          <p:nvPr>
            <p:ph type="ctrTitle"/>
          </p:nvPr>
        </p:nvSpPr>
        <p:spPr>
          <a:xfrm>
            <a:off x="3364546" y="942173"/>
            <a:ext cx="60141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</a:pPr>
            <a:r>
              <a:rPr lang="en" sz="5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Discussion</a:t>
            </a:r>
            <a:endParaRPr dirty="0"/>
          </a:p>
        </p:txBody>
      </p:sp>
      <p:sp>
        <p:nvSpPr>
          <p:cNvPr id="172" name="Google Shape;172;p30"/>
          <p:cNvSpPr/>
          <p:nvPr/>
        </p:nvSpPr>
        <p:spPr>
          <a:xfrm>
            <a:off x="234469" y="386944"/>
            <a:ext cx="4589700" cy="4538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30"/>
          <p:cNvSpPr/>
          <p:nvPr/>
        </p:nvSpPr>
        <p:spPr>
          <a:xfrm>
            <a:off x="354636" y="543911"/>
            <a:ext cx="4339500" cy="4266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0"/>
          <p:cNvSpPr txBox="1"/>
          <p:nvPr/>
        </p:nvSpPr>
        <p:spPr>
          <a:xfrm>
            <a:off x="886675" y="1177000"/>
            <a:ext cx="3285300" cy="29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2700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How did Rina introduce the setting of her story?</a:t>
            </a:r>
            <a:endParaRPr sz="2700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2700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What elements of Rina’s story can you use as an example in your own?</a:t>
            </a:r>
            <a:endParaRPr sz="2700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700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700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/>
          <p:nvPr/>
        </p:nvSpPr>
        <p:spPr>
          <a:xfrm>
            <a:off x="0" y="344686"/>
            <a:ext cx="9144000" cy="994200"/>
          </a:xfrm>
          <a:prstGeom prst="rect">
            <a:avLst/>
          </a:prstGeom>
          <a:solidFill>
            <a:srgbClr val="D4583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Hear, Here </a:t>
            </a:r>
            <a:r>
              <a:rPr lang="en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Story: </a:t>
            </a:r>
            <a:r>
              <a:rPr lang="en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Robert Boszhardt</a:t>
            </a:r>
            <a:endParaRPr sz="1100"/>
          </a:p>
        </p:txBody>
      </p:sp>
      <p:sp>
        <p:nvSpPr>
          <p:cNvPr id="182" name="Google Shape;182;p31"/>
          <p:cNvSpPr/>
          <p:nvPr/>
        </p:nvSpPr>
        <p:spPr>
          <a:xfrm>
            <a:off x="426600" y="1730072"/>
            <a:ext cx="4410300" cy="21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39700" marR="139700" lvl="0" indent="0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r>
              <a:rPr lang="en" sz="2100" dirty="0">
                <a:latin typeface="Georgia" panose="02040502050405020303" pitchFamily="18" charset="0"/>
                <a:ea typeface="Calibri"/>
                <a:cs typeface="Calibri"/>
                <a:sym typeface="Calibri"/>
              </a:rPr>
              <a:t>Ernie has worked as an archaeologist in the region since 1982. When the city of La Crosse was being developed in the 1860s, multiple Ho-Chunk artifacts were found. A copper axe indicated that the land was used for a sacred purpose.</a:t>
            </a:r>
            <a:endParaRPr sz="2100" dirty="0"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 marL="0" marR="1397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100" dirty="0">
              <a:solidFill>
                <a:srgbClr val="666666"/>
              </a:solidFill>
              <a:highlight>
                <a:srgbClr val="FFFFFF"/>
              </a:highlight>
              <a:latin typeface="Georgia" panose="02040502050405020303" pitchFamily="18" charset="0"/>
              <a:ea typeface="Arvo"/>
              <a:cs typeface="Arvo"/>
              <a:sym typeface="Arvo"/>
            </a:endParaRPr>
          </a:p>
          <a:p>
            <a:pPr marL="139700" marR="139700" lvl="0" indent="0" rtl="0">
              <a:lnSpc>
                <a:spcPct val="100000"/>
              </a:lnSpc>
              <a:spcBef>
                <a:spcPts val="1100"/>
              </a:spcBef>
              <a:spcAft>
                <a:spcPts val="800"/>
              </a:spcAft>
              <a:buSzPts val="1100"/>
              <a:buNone/>
            </a:pPr>
            <a:endParaRPr sz="2100" dirty="0">
              <a:highlight>
                <a:srgbClr val="FFFFFF"/>
              </a:highlight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Boszhardt_RobertErnie">
            <a:hlinkClick r:id="" action="ppaction://media"/>
            <a:extLst>
              <a:ext uri="{FF2B5EF4-FFF2-40B4-BE49-F238E27FC236}">
                <a16:creationId xmlns:a16="http://schemas.microsoft.com/office/drawing/2014/main" id="{802B9A95-BE6E-49A2-809E-FEBC1F31C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51720" y="1852279"/>
            <a:ext cx="2601433" cy="2601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0" y="386941"/>
            <a:ext cx="9144002" cy="286802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2"/>
          <p:cNvSpPr txBox="1">
            <a:spLocks noGrp="1"/>
          </p:cNvSpPr>
          <p:nvPr>
            <p:ph type="ctrTitle"/>
          </p:nvPr>
        </p:nvSpPr>
        <p:spPr>
          <a:xfrm>
            <a:off x="3364546" y="942173"/>
            <a:ext cx="60141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</a:pPr>
            <a:r>
              <a:rPr lang="en" sz="5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Discussion</a:t>
            </a:r>
            <a:endParaRPr dirty="0"/>
          </a:p>
        </p:txBody>
      </p:sp>
      <p:sp>
        <p:nvSpPr>
          <p:cNvPr id="189" name="Google Shape;189;p32"/>
          <p:cNvSpPr/>
          <p:nvPr/>
        </p:nvSpPr>
        <p:spPr>
          <a:xfrm>
            <a:off x="234469" y="386944"/>
            <a:ext cx="4589700" cy="4538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32"/>
          <p:cNvSpPr/>
          <p:nvPr/>
        </p:nvSpPr>
        <p:spPr>
          <a:xfrm>
            <a:off x="354636" y="543911"/>
            <a:ext cx="4339500" cy="4266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32"/>
          <p:cNvSpPr txBox="1"/>
          <p:nvPr/>
        </p:nvSpPr>
        <p:spPr>
          <a:xfrm>
            <a:off x="881736" y="1053600"/>
            <a:ext cx="3285300" cy="30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2700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What details does Robert provide in this story?</a:t>
            </a:r>
            <a:endParaRPr sz="2700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2700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What elements of Robert’s story can you use as an example in your own?</a:t>
            </a:r>
            <a:endParaRPr sz="2700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endParaRPr sz="3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3"/>
          <p:cNvSpPr/>
          <p:nvPr/>
        </p:nvSpPr>
        <p:spPr>
          <a:xfrm>
            <a:off x="0" y="344686"/>
            <a:ext cx="9144000" cy="994200"/>
          </a:xfrm>
          <a:prstGeom prst="rect">
            <a:avLst/>
          </a:prstGeom>
          <a:solidFill>
            <a:srgbClr val="D4583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Story #5: Homelessness and The Pump House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3"/>
          <p:cNvSpPr txBox="1">
            <a:spLocks noGrp="1"/>
          </p:cNvSpPr>
          <p:nvPr>
            <p:ph type="body" idx="1"/>
          </p:nvPr>
        </p:nvSpPr>
        <p:spPr>
          <a:xfrm>
            <a:off x="200030" y="3806806"/>
            <a:ext cx="43719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After becoming </a:t>
            </a:r>
            <a:r>
              <a:rPr lang="en" sz="1800" dirty="0">
                <a:latin typeface="Georgia" panose="02040502050405020303" pitchFamily="18" charset="0"/>
              </a:rPr>
              <a:t>E</a:t>
            </a:r>
            <a:r>
              <a:rPr lang="en" sz="1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xecutive </a:t>
            </a:r>
            <a:r>
              <a:rPr lang="en" sz="1800" dirty="0">
                <a:latin typeface="Georgia" panose="02040502050405020303" pitchFamily="18" charset="0"/>
              </a:rPr>
              <a:t>D</a:t>
            </a:r>
            <a:r>
              <a:rPr lang="en" sz="1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irector of The Pump </a:t>
            </a:r>
            <a:r>
              <a:rPr lang="en" sz="1800" dirty="0">
                <a:latin typeface="Georgia" panose="02040502050405020303" pitchFamily="18" charset="0"/>
              </a:rPr>
              <a:t>H</a:t>
            </a:r>
            <a:r>
              <a:rPr lang="en" sz="1800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sym typeface="Calibri"/>
              </a:rPr>
              <a:t>ouse, Toni Asher had her first personal experiences with the problem of homelessness in La Crosse.</a:t>
            </a:r>
            <a:endParaRPr sz="1800" dirty="0">
              <a:latin typeface="Georgia" panose="02040502050405020303" pitchFamily="18" charset="0"/>
            </a:endParaRPr>
          </a:p>
        </p:txBody>
      </p:sp>
      <p:pic>
        <p:nvPicPr>
          <p:cNvPr id="200" name="Google Shape;200;p33" descr="A sign on a brick building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313" y="1194212"/>
            <a:ext cx="3823335" cy="255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3" descr="A large red brick building&#10;&#10;Description generated with very high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34264" y="1470425"/>
            <a:ext cx="4287837" cy="30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3"/>
          <p:cNvSpPr/>
          <p:nvPr/>
        </p:nvSpPr>
        <p:spPr>
          <a:xfrm>
            <a:off x="6501960" y="4660315"/>
            <a:ext cx="244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outside of the Pump House. </a:t>
            </a:r>
            <a:endParaRPr sz="1100"/>
          </a:p>
        </p:txBody>
      </p:sp>
      <p:pic>
        <p:nvPicPr>
          <p:cNvPr id="2" name="Asher_toni_Audio_1">
            <a:hlinkClick r:id="" action="ppaction://media"/>
            <a:extLst>
              <a:ext uri="{FF2B5EF4-FFF2-40B4-BE49-F238E27FC236}">
                <a16:creationId xmlns:a16="http://schemas.microsoft.com/office/drawing/2014/main" id="{FA659007-04E4-4973-8E2C-D9BADF998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4264" y="3664808"/>
            <a:ext cx="1478692" cy="1478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605</Words>
  <Application>Microsoft Office PowerPoint</Application>
  <PresentationFormat>On-screen Show (16:9)</PresentationFormat>
  <Paragraphs>48</Paragraphs>
  <Slides>11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Courier New</vt:lpstr>
      <vt:lpstr>Times New Roman</vt:lpstr>
      <vt:lpstr>Calibri</vt:lpstr>
      <vt:lpstr>Georgia</vt:lpstr>
      <vt:lpstr>Arvo</vt:lpstr>
      <vt:lpstr>Trebuchet MS</vt:lpstr>
      <vt:lpstr>Simple Light</vt:lpstr>
      <vt:lpstr>Office Theme</vt:lpstr>
      <vt:lpstr>Hear, Here Inspired  Narrative Writing: Example Narratives</vt:lpstr>
      <vt:lpstr>Activity Objectives</vt:lpstr>
      <vt:lpstr>What makes a good Hear, Here story? </vt:lpstr>
      <vt:lpstr>What makes a good Hear, Here story? </vt:lpstr>
      <vt:lpstr>PowerPoint Presentation</vt:lpstr>
      <vt:lpstr>Discussion</vt:lpstr>
      <vt:lpstr>PowerPoint Presentation</vt:lpstr>
      <vt:lpstr>Discussion</vt:lpstr>
      <vt:lpstr>PowerPoint Presentation</vt:lpstr>
      <vt:lpstr>Discussion</vt:lpstr>
      <vt:lpstr>Topic/Setting Brainstorm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Hear, Here Inspired  Narrative Writing: Example Narratives</dc:title>
  <cp:lastModifiedBy>Sara Krueger</cp:lastModifiedBy>
  <cp:revision>2</cp:revision>
  <dcterms:modified xsi:type="dcterms:W3CDTF">2018-09-10T00:50:16Z</dcterms:modified>
</cp:coreProperties>
</file>